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embeddings/oleObject5.bin" ContentType="application/vnd.openxmlformats-officedocument.oleObject"/>
  <Override PartName="/ppt/notesSlides/notesSlide12.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8.bin" ContentType="application/vnd.openxmlformats-officedocument.oleObject"/>
  <Override PartName="/ppt/notesSlides/notesSlide1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16.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17.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18.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19.xml" ContentType="application/vnd.openxmlformats-officedocument.presentationml.notesSlide+xml"/>
  <Override PartName="/ppt/embeddings/oleObject2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24.bin" ContentType="application/vnd.openxmlformats-officedocument.oleObject"/>
  <Override PartName="/ppt/notesSlides/notesSlide22.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305" r:id="rId2"/>
    <p:sldId id="306" r:id="rId3"/>
    <p:sldId id="256" r:id="rId4"/>
    <p:sldId id="400" r:id="rId5"/>
    <p:sldId id="311" r:id="rId6"/>
    <p:sldId id="312" r:id="rId7"/>
    <p:sldId id="313" r:id="rId8"/>
    <p:sldId id="314" r:id="rId9"/>
    <p:sldId id="315" r:id="rId10"/>
    <p:sldId id="316" r:id="rId11"/>
    <p:sldId id="257" r:id="rId12"/>
    <p:sldId id="395" r:id="rId13"/>
    <p:sldId id="258" r:id="rId14"/>
    <p:sldId id="367" r:id="rId15"/>
    <p:sldId id="341" r:id="rId16"/>
    <p:sldId id="349" r:id="rId17"/>
    <p:sldId id="384" r:id="rId18"/>
    <p:sldId id="385" r:id="rId19"/>
    <p:sldId id="259" r:id="rId20"/>
    <p:sldId id="364" r:id="rId21"/>
    <p:sldId id="338" r:id="rId22"/>
    <p:sldId id="386" r:id="rId23"/>
    <p:sldId id="260" r:id="rId24"/>
    <p:sldId id="368" r:id="rId25"/>
    <p:sldId id="369" r:id="rId26"/>
    <p:sldId id="370" r:id="rId27"/>
    <p:sldId id="371" r:id="rId28"/>
    <p:sldId id="261" r:id="rId29"/>
    <p:sldId id="262" r:id="rId30"/>
    <p:sldId id="366" r:id="rId31"/>
    <p:sldId id="340" r:id="rId32"/>
    <p:sldId id="387" r:id="rId33"/>
    <p:sldId id="363" r:id="rId34"/>
    <p:sldId id="335" r:id="rId35"/>
    <p:sldId id="337" r:id="rId36"/>
    <p:sldId id="263" r:id="rId37"/>
    <p:sldId id="365" r:id="rId38"/>
    <p:sldId id="339" r:id="rId39"/>
    <p:sldId id="388" r:id="rId40"/>
    <p:sldId id="355" r:id="rId41"/>
    <p:sldId id="325" r:id="rId42"/>
    <p:sldId id="326" r:id="rId43"/>
    <p:sldId id="264" r:id="rId44"/>
    <p:sldId id="396" r:id="rId45"/>
    <p:sldId id="346" r:id="rId46"/>
    <p:sldId id="372" r:id="rId47"/>
    <p:sldId id="389" r:id="rId48"/>
    <p:sldId id="265" r:id="rId49"/>
    <p:sldId id="358" r:id="rId50"/>
    <p:sldId id="329" r:id="rId51"/>
    <p:sldId id="390" r:id="rId52"/>
    <p:sldId id="266" r:id="rId53"/>
    <p:sldId id="267" r:id="rId54"/>
    <p:sldId id="373" r:id="rId55"/>
    <p:sldId id="374" r:id="rId56"/>
    <p:sldId id="391" r:id="rId57"/>
    <p:sldId id="397" r:id="rId58"/>
    <p:sldId id="268" r:id="rId59"/>
    <p:sldId id="360" r:id="rId60"/>
    <p:sldId id="332" r:id="rId61"/>
    <p:sldId id="392" r:id="rId62"/>
    <p:sldId id="269" r:id="rId63"/>
    <p:sldId id="270" r:id="rId64"/>
    <p:sldId id="271" r:id="rId65"/>
    <p:sldId id="276" r:id="rId66"/>
    <p:sldId id="356" r:id="rId67"/>
    <p:sldId id="328" r:id="rId68"/>
    <p:sldId id="393" r:id="rId69"/>
    <p:sldId id="375" r:id="rId70"/>
    <p:sldId id="275" r:id="rId71"/>
    <p:sldId id="343" r:id="rId72"/>
    <p:sldId id="376" r:id="rId73"/>
    <p:sldId id="344" r:id="rId74"/>
    <p:sldId id="317" r:id="rId75"/>
    <p:sldId id="347" r:id="rId76"/>
    <p:sldId id="377" r:id="rId77"/>
    <p:sldId id="348" r:id="rId78"/>
    <p:sldId id="322" r:id="rId79"/>
    <p:sldId id="350" r:id="rId80"/>
    <p:sldId id="378" r:id="rId81"/>
    <p:sldId id="379" r:id="rId82"/>
    <p:sldId id="352" r:id="rId83"/>
    <p:sldId id="380" r:id="rId84"/>
    <p:sldId id="381" r:id="rId85"/>
    <p:sldId id="353" r:id="rId86"/>
    <p:sldId id="382" r:id="rId87"/>
    <p:sldId id="383" r:id="rId88"/>
    <p:sldId id="354" r:id="rId89"/>
    <p:sldId id="323" r:id="rId90"/>
    <p:sldId id="324" r:id="rId91"/>
    <p:sldId id="359" r:id="rId92"/>
    <p:sldId id="330" r:id="rId93"/>
    <p:sldId id="351" r:id="rId94"/>
    <p:sldId id="357" r:id="rId95"/>
    <p:sldId id="331" r:id="rId96"/>
    <p:sldId id="361" r:id="rId97"/>
    <p:sldId id="333" r:id="rId98"/>
    <p:sldId id="362" r:id="rId99"/>
    <p:sldId id="334" r:id="rId100"/>
    <p:sldId id="342" r:id="rId101"/>
    <p:sldId id="272" r:id="rId102"/>
    <p:sldId id="273" r:id="rId103"/>
    <p:sldId id="274" r:id="rId104"/>
    <p:sldId id="345" r:id="rId105"/>
    <p:sldId id="318" r:id="rId106"/>
    <p:sldId id="319" r:id="rId107"/>
    <p:sldId id="320" r:id="rId108"/>
    <p:sldId id="321" r:id="rId109"/>
    <p:sldId id="302" r:id="rId110"/>
    <p:sldId id="303" r:id="rId111"/>
    <p:sldId id="394" r:id="rId112"/>
    <p:sldId id="304" r:id="rId11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7E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67" d="100"/>
          <a:sy n="67" d="100"/>
        </p:scale>
        <p:origin x="-1432" y="-112"/>
      </p:cViewPr>
      <p:guideLst>
        <p:guide orient="horz" pos="2160"/>
        <p:guide pos="2880"/>
      </p:guideLst>
    </p:cSldViewPr>
  </p:slideViewPr>
  <p:notesTextViewPr>
    <p:cViewPr>
      <p:scale>
        <a:sx n="100" d="100"/>
        <a:sy n="100" d="100"/>
      </p:scale>
      <p:origin x="0" y="0"/>
    </p:cViewPr>
  </p:notesTextViewPr>
  <p:sorterViewPr>
    <p:cViewPr>
      <p:scale>
        <a:sx n="197" d="100"/>
        <a:sy n="197" d="100"/>
      </p:scale>
      <p:origin x="0" y="8220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Arbeitsmappe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Blatt1!$B$1</c:f>
              <c:strCache>
                <c:ptCount val="1"/>
                <c:pt idx="0">
                  <c:v>Arcaum Nr 7</c:v>
                </c:pt>
              </c:strCache>
            </c:strRef>
          </c:tx>
          <c:invertIfNegative val="0"/>
          <c:cat>
            <c:strRef>
              <c:f>Blatt1!$A$2:$A$6</c:f>
              <c:strCache>
                <c:ptCount val="5"/>
                <c:pt idx="0">
                  <c:v>Leber</c:v>
                </c:pt>
                <c:pt idx="1">
                  <c:v>Zwerchfell</c:v>
                </c:pt>
                <c:pt idx="2">
                  <c:v>Rettina</c:v>
                </c:pt>
                <c:pt idx="3">
                  <c:v>Niere</c:v>
                </c:pt>
                <c:pt idx="4">
                  <c:v>Herzkammer</c:v>
                </c:pt>
              </c:strCache>
            </c:strRef>
          </c:cat>
          <c:val>
            <c:numRef>
              <c:f>Blatt1!$B$2:$B$6</c:f>
              <c:numCache>
                <c:formatCode>General</c:formatCode>
                <c:ptCount val="5"/>
                <c:pt idx="0">
                  <c:v>5.2</c:v>
                </c:pt>
                <c:pt idx="1">
                  <c:v>2.0</c:v>
                </c:pt>
                <c:pt idx="2">
                  <c:v>14.0</c:v>
                </c:pt>
              </c:numCache>
            </c:numRef>
          </c:val>
        </c:ser>
        <c:ser>
          <c:idx val="1"/>
          <c:order val="1"/>
          <c:tx>
            <c:strRef>
              <c:f>Blatt1!$C$1</c:f>
              <c:strCache>
                <c:ptCount val="1"/>
                <c:pt idx="0">
                  <c:v>Ohne</c:v>
                </c:pt>
              </c:strCache>
            </c:strRef>
          </c:tx>
          <c:invertIfNegative val="0"/>
          <c:cat>
            <c:strRef>
              <c:f>Blatt1!$A$2:$A$6</c:f>
              <c:strCache>
                <c:ptCount val="5"/>
                <c:pt idx="0">
                  <c:v>Leber</c:v>
                </c:pt>
                <c:pt idx="1">
                  <c:v>Zwerchfell</c:v>
                </c:pt>
                <c:pt idx="2">
                  <c:v>Rettina</c:v>
                </c:pt>
                <c:pt idx="3">
                  <c:v>Niere</c:v>
                </c:pt>
                <c:pt idx="4">
                  <c:v>Herzkammer</c:v>
                </c:pt>
              </c:strCache>
            </c:strRef>
          </c:cat>
          <c:val>
            <c:numRef>
              <c:f>Blatt1!$C$2:$C$6</c:f>
              <c:numCache>
                <c:formatCode>General</c:formatCode>
                <c:ptCount val="5"/>
                <c:pt idx="0">
                  <c:v>4.9</c:v>
                </c:pt>
                <c:pt idx="1">
                  <c:v>2.0</c:v>
                </c:pt>
                <c:pt idx="2">
                  <c:v>5.0</c:v>
                </c:pt>
              </c:numCache>
            </c:numRef>
          </c:val>
        </c:ser>
        <c:ser>
          <c:idx val="2"/>
          <c:order val="2"/>
          <c:tx>
            <c:strRef>
              <c:f>Blatt1!$D$1</c:f>
              <c:strCache>
                <c:ptCount val="1"/>
                <c:pt idx="0">
                  <c:v>Chelidonium</c:v>
                </c:pt>
              </c:strCache>
            </c:strRef>
          </c:tx>
          <c:invertIfNegative val="0"/>
          <c:cat>
            <c:strRef>
              <c:f>Blatt1!$A$2:$A$6</c:f>
              <c:strCache>
                <c:ptCount val="5"/>
                <c:pt idx="0">
                  <c:v>Leber</c:v>
                </c:pt>
                <c:pt idx="1">
                  <c:v>Zwerchfell</c:v>
                </c:pt>
                <c:pt idx="2">
                  <c:v>Rettina</c:v>
                </c:pt>
                <c:pt idx="3">
                  <c:v>Niere</c:v>
                </c:pt>
                <c:pt idx="4">
                  <c:v>Herzkammer</c:v>
                </c:pt>
              </c:strCache>
            </c:strRef>
          </c:cat>
          <c:val>
            <c:numRef>
              <c:f>Blatt1!$D$2:$D$6</c:f>
              <c:numCache>
                <c:formatCode>General</c:formatCode>
                <c:ptCount val="5"/>
                <c:pt idx="0">
                  <c:v>11.8</c:v>
                </c:pt>
                <c:pt idx="3">
                  <c:v>7.2</c:v>
                </c:pt>
                <c:pt idx="4">
                  <c:v>3.6</c:v>
                </c:pt>
              </c:numCache>
            </c:numRef>
          </c:val>
        </c:ser>
        <c:ser>
          <c:idx val="3"/>
          <c:order val="3"/>
          <c:tx>
            <c:strRef>
              <c:f>Blatt1!$E$1</c:f>
              <c:strCache>
                <c:ptCount val="1"/>
                <c:pt idx="0">
                  <c:v>Ohne</c:v>
                </c:pt>
              </c:strCache>
            </c:strRef>
          </c:tx>
          <c:invertIfNegative val="0"/>
          <c:cat>
            <c:strRef>
              <c:f>Blatt1!$A$2:$A$6</c:f>
              <c:strCache>
                <c:ptCount val="5"/>
                <c:pt idx="0">
                  <c:v>Leber</c:v>
                </c:pt>
                <c:pt idx="1">
                  <c:v>Zwerchfell</c:v>
                </c:pt>
                <c:pt idx="2">
                  <c:v>Rettina</c:v>
                </c:pt>
                <c:pt idx="3">
                  <c:v>Niere</c:v>
                </c:pt>
                <c:pt idx="4">
                  <c:v>Herzkammer</c:v>
                </c:pt>
              </c:strCache>
            </c:strRef>
          </c:cat>
          <c:val>
            <c:numRef>
              <c:f>Blatt1!$E$2:$E$6</c:f>
              <c:numCache>
                <c:formatCode>General</c:formatCode>
                <c:ptCount val="5"/>
                <c:pt idx="0">
                  <c:v>3.7</c:v>
                </c:pt>
                <c:pt idx="3">
                  <c:v>5.0</c:v>
                </c:pt>
                <c:pt idx="4">
                  <c:v>3.5</c:v>
                </c:pt>
              </c:numCache>
            </c:numRef>
          </c:val>
        </c:ser>
        <c:dLbls>
          <c:showLegendKey val="0"/>
          <c:showVal val="0"/>
          <c:showCatName val="0"/>
          <c:showSerName val="0"/>
          <c:showPercent val="0"/>
          <c:showBubbleSize val="0"/>
        </c:dLbls>
        <c:gapWidth val="150"/>
        <c:axId val="-2071560696"/>
        <c:axId val="-2071567176"/>
      </c:barChart>
      <c:catAx>
        <c:axId val="-2071560696"/>
        <c:scaling>
          <c:orientation val="minMax"/>
        </c:scaling>
        <c:delete val="0"/>
        <c:axPos val="b"/>
        <c:majorTickMark val="out"/>
        <c:minorTickMark val="none"/>
        <c:tickLblPos val="nextTo"/>
        <c:crossAx val="-2071567176"/>
        <c:crosses val="autoZero"/>
        <c:auto val="1"/>
        <c:lblAlgn val="ctr"/>
        <c:lblOffset val="100"/>
        <c:noMultiLvlLbl val="0"/>
      </c:catAx>
      <c:valAx>
        <c:axId val="-2071567176"/>
        <c:scaling>
          <c:orientation val="minMax"/>
        </c:scaling>
        <c:delete val="0"/>
        <c:axPos val="l"/>
        <c:majorGridlines/>
        <c:numFmt formatCode="General" sourceLinked="1"/>
        <c:majorTickMark val="out"/>
        <c:minorTickMark val="none"/>
        <c:tickLblPos val="nextTo"/>
        <c:crossAx val="-2071560696"/>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B2333-556F-40D7-B71C-B58A6BED5F4D}" type="datetimeFigureOut">
              <a:rPr lang="de-DE" smtClean="0"/>
              <a:t>18.03.14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3A3CE9-A741-4F36-8B24-3B2C53863739}" type="slidenum">
              <a:rPr lang="de-DE" smtClean="0"/>
              <a:t>‹Nr.›</a:t>
            </a:fld>
            <a:endParaRPr lang="de-DE"/>
          </a:p>
        </p:txBody>
      </p:sp>
    </p:spTree>
    <p:extLst>
      <p:ext uri="{BB962C8B-B14F-4D97-AF65-F5344CB8AC3E}">
        <p14:creationId xmlns:p14="http://schemas.microsoft.com/office/powerpoint/2010/main" val="1064302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Blase: Frieden</a:t>
            </a:r>
          </a:p>
          <a:p>
            <a:r>
              <a:rPr lang="de-DE" dirty="0" smtClean="0"/>
              <a:t>Niere: Angst, Furcht, </a:t>
            </a:r>
            <a:r>
              <a:rPr lang="de-DE" dirty="0" err="1" smtClean="0"/>
              <a:t>unsicherheit</a:t>
            </a:r>
            <a:endParaRPr lang="de-DE" dirty="0" smtClean="0"/>
          </a:p>
          <a:p>
            <a:r>
              <a:rPr lang="de-DE" dirty="0" smtClean="0"/>
              <a:t>Lunge vergnügt, </a:t>
            </a:r>
            <a:r>
              <a:rPr lang="de-DE" dirty="0" err="1" smtClean="0"/>
              <a:t>depriemiert</a:t>
            </a:r>
            <a:endParaRPr lang="de-DE" dirty="0" smtClean="0"/>
          </a:p>
          <a:p>
            <a:r>
              <a:rPr lang="de-DE" dirty="0" smtClean="0"/>
              <a:t>Gallenblase: Liebe, Zorn, Rage, Wut</a:t>
            </a:r>
          </a:p>
          <a:p>
            <a:r>
              <a:rPr lang="de-DE" dirty="0" smtClean="0"/>
              <a:t>Leber: selbstgerechte</a:t>
            </a:r>
            <a:r>
              <a:rPr lang="de-DE" baseline="0" dirty="0" smtClean="0"/>
              <a:t> Empörung</a:t>
            </a:r>
          </a:p>
          <a:p>
            <a:r>
              <a:rPr lang="de-DE" baseline="0" dirty="0" smtClean="0"/>
              <a:t>Herz: Hass Liebe, Selbstachtung</a:t>
            </a:r>
          </a:p>
          <a:p>
            <a:r>
              <a:rPr lang="de-DE" baseline="0" dirty="0" smtClean="0"/>
              <a:t>Kreislauf: Hysterie, Schwermütig</a:t>
            </a:r>
          </a:p>
          <a:p>
            <a:r>
              <a:rPr lang="de-DE" baseline="0" dirty="0" smtClean="0"/>
              <a:t>Dünndarm: geschätzt nicht geschätzt</a:t>
            </a:r>
          </a:p>
          <a:p>
            <a:r>
              <a:rPr lang="de-DE" baseline="0" dirty="0" smtClean="0"/>
              <a:t>Milz Pankreas: Angst vor der Zukunft</a:t>
            </a:r>
          </a:p>
          <a:p>
            <a:r>
              <a:rPr lang="de-DE" baseline="0" dirty="0" smtClean="0"/>
              <a:t>Magen: </a:t>
            </a:r>
            <a:r>
              <a:rPr lang="de-DE" baseline="0" dirty="0" err="1" smtClean="0"/>
              <a:t>Zufreidenheit</a:t>
            </a:r>
            <a:r>
              <a:rPr lang="de-DE" baseline="0" dirty="0" smtClean="0"/>
              <a:t> Enttäuschung</a:t>
            </a:r>
          </a:p>
          <a:p>
            <a:r>
              <a:rPr lang="de-DE" baseline="0" dirty="0" smtClean="0"/>
              <a:t>Lunge: Demut Bescheidenheit</a:t>
            </a:r>
          </a:p>
          <a:p>
            <a:r>
              <a:rPr lang="de-DE" baseline="0" dirty="0" smtClean="0"/>
              <a:t>Dickdarm: Kummer Schuld</a:t>
            </a:r>
          </a:p>
          <a:p>
            <a:endParaRPr lang="de-DE" dirty="0"/>
          </a:p>
        </p:txBody>
      </p:sp>
      <p:sp>
        <p:nvSpPr>
          <p:cNvPr id="4" name="Foliennummernplatzhalter 3"/>
          <p:cNvSpPr>
            <a:spLocks noGrp="1"/>
          </p:cNvSpPr>
          <p:nvPr>
            <p:ph type="sldNum" sz="quarter" idx="10"/>
          </p:nvPr>
        </p:nvSpPr>
        <p:spPr/>
        <p:txBody>
          <a:bodyPr/>
          <a:lstStyle/>
          <a:p>
            <a:pPr>
              <a:defRPr/>
            </a:pPr>
            <a:fld id="{F46C6D73-3955-4D64-8C28-C21CEE14F673}" type="slidenum">
              <a:rPr lang="de-DE" smtClean="0"/>
              <a:pPr>
                <a:defRPr/>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D02A6-4ACE-4208-AB5D-3314406195D1}" type="slidenum">
              <a:rPr lang="de-DE"/>
              <a:pPr/>
              <a:t>16</a:t>
            </a:fld>
            <a:endParaRPr lang="de-DE"/>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smtClean="0"/>
              <a:t>Wenn ein neues Geschwister geboren wurde</a:t>
            </a:r>
            <a:endParaRPr lang="de-DE" sz="1800" dirty="0"/>
          </a:p>
        </p:txBody>
      </p:sp>
      <p:sp>
        <p:nvSpPr>
          <p:cNvPr id="4" name="Foliennummernplatzhalter 3"/>
          <p:cNvSpPr>
            <a:spLocks noGrp="1"/>
          </p:cNvSpPr>
          <p:nvPr>
            <p:ph type="sldNum" sz="quarter" idx="10"/>
          </p:nvPr>
        </p:nvSpPr>
        <p:spPr/>
        <p:txBody>
          <a:bodyPr/>
          <a:lstStyle/>
          <a:p>
            <a:fld id="{523A3CE9-A741-4F36-8B24-3B2C53863739}" type="slidenum">
              <a:rPr lang="de-DE" smtClean="0"/>
              <a:t>23</a:t>
            </a:fld>
            <a:endParaRPr lang="de-DE"/>
          </a:p>
        </p:txBody>
      </p:sp>
    </p:spTree>
    <p:extLst>
      <p:ext uri="{BB962C8B-B14F-4D97-AF65-F5344CB8AC3E}">
        <p14:creationId xmlns:p14="http://schemas.microsoft.com/office/powerpoint/2010/main" val="375711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BEF8A6A-4E9D-4F45-B3D5-F2C5354DAB08}" type="slidenum">
              <a:rPr lang="de-DE"/>
              <a:pPr/>
              <a:t>26</a:t>
            </a:fld>
            <a:endParaRPr lang="de-DE"/>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3992" y="4342940"/>
            <a:ext cx="5030018" cy="4114587"/>
          </a:xfrm>
          <a:noFill/>
          <a:ln/>
        </p:spPr>
        <p:txBody>
          <a:bodyPr/>
          <a:lstStyle/>
          <a:p>
            <a:pPr eaLnBrk="1" hangingPunct="1"/>
            <a:endParaRPr lang="de-DE">
              <a:latin typeface="Arial" pitchFamily="-11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ABADA0-DAC3-4E7F-A7EA-DB80FA7841C3}" type="slidenum">
              <a:rPr lang="de-DE"/>
              <a:pPr/>
              <a:t>33</a:t>
            </a:fld>
            <a:endParaRPr lang="de-DE"/>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914400" y="4343400"/>
            <a:ext cx="5029200" cy="4114800"/>
          </a:xfrm>
        </p:spPr>
        <p:txBody>
          <a:bodyPr/>
          <a:lstStyle/>
          <a:p>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smtClean="0"/>
              <a:t>Ein Schritt vor Born out</a:t>
            </a:r>
            <a:endParaRPr lang="de-DE" sz="2000" dirty="0"/>
          </a:p>
        </p:txBody>
      </p:sp>
      <p:sp>
        <p:nvSpPr>
          <p:cNvPr id="4" name="Foliennummernplatzhalter 3"/>
          <p:cNvSpPr>
            <a:spLocks noGrp="1"/>
          </p:cNvSpPr>
          <p:nvPr>
            <p:ph type="sldNum" sz="quarter" idx="10"/>
          </p:nvPr>
        </p:nvSpPr>
        <p:spPr/>
        <p:txBody>
          <a:bodyPr/>
          <a:lstStyle/>
          <a:p>
            <a:fld id="{523A3CE9-A741-4F36-8B24-3B2C53863739}" type="slidenum">
              <a:rPr lang="de-DE" smtClean="0"/>
              <a:t>36</a:t>
            </a:fld>
            <a:endParaRPr lang="de-DE"/>
          </a:p>
        </p:txBody>
      </p:sp>
    </p:spTree>
    <p:extLst>
      <p:ext uri="{BB962C8B-B14F-4D97-AF65-F5344CB8AC3E}">
        <p14:creationId xmlns:p14="http://schemas.microsoft.com/office/powerpoint/2010/main" val="202927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5A81D1-9444-4192-AB30-DF90D64A25C8}" type="slidenum">
              <a:rPr lang="de-DE"/>
              <a:pPr/>
              <a:t>40</a:t>
            </a:fld>
            <a:endParaRPr lang="de-DE"/>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8CD51-4660-4A9D-A1CE-2E03CA19F6E9}" type="slidenum">
              <a:rPr lang="de-DE"/>
              <a:pPr/>
              <a:t>45</a:t>
            </a:fld>
            <a:endParaRPr lang="de-DE"/>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904956-56AB-43BC-B48F-FB83FE44B9C0}" type="slidenum">
              <a:rPr lang="de-DE"/>
              <a:pPr/>
              <a:t>49</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14400" y="4343400"/>
            <a:ext cx="5029200" cy="4114800"/>
          </a:xfrm>
        </p:spPr>
        <p:txBody>
          <a:bodyPr/>
          <a:lstStyle/>
          <a:p>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4C8E9-D536-4FE4-974A-A252699D23BA}" type="slidenum">
              <a:rPr lang="de-DE"/>
              <a:pPr/>
              <a:t>54</a:t>
            </a:fld>
            <a:endParaRPr lang="de-DE"/>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400" y="4343400"/>
            <a:ext cx="5029200" cy="4114800"/>
          </a:xfrm>
        </p:spPr>
        <p:txBody>
          <a:bodyPr/>
          <a:lstStyle/>
          <a:p>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807BEE-DB33-43BF-A931-EF2E35B1A824}" type="slidenum">
              <a:rPr lang="de-DE"/>
              <a:pPr/>
              <a:t>71</a:t>
            </a:fld>
            <a:endParaRPr lang="de-DE"/>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6E3CEC40-AEFD-4C70-B205-70F7222088EE}" type="slidenum">
              <a:rPr lang="de-DE" smtClean="0"/>
              <a:pPr/>
              <a:t>4</a:t>
            </a:fld>
            <a:endParaRPr lang="de-DE" smtClean="0"/>
          </a:p>
        </p:txBody>
      </p:sp>
      <p:sp>
        <p:nvSpPr>
          <p:cNvPr id="377859" name="Rectangle 2"/>
          <p:cNvSpPr>
            <a:spLocks noGrp="1" noRot="1" noChangeAspect="1" noChangeArrowheads="1" noTextEdit="1"/>
          </p:cNvSpPr>
          <p:nvPr>
            <p:ph type="sldImg"/>
          </p:nvPr>
        </p:nvSpPr>
        <p:spPr>
          <a:xfrm>
            <a:off x="958465" y="687893"/>
            <a:ext cx="4941072" cy="3428113"/>
          </a:xfrm>
          <a:solidFill>
            <a:srgbClr val="FFFFFF"/>
          </a:solidFill>
          <a:ln/>
        </p:spPr>
      </p:sp>
      <p:sp>
        <p:nvSpPr>
          <p:cNvPr id="377860" name="Rectangle 3"/>
          <p:cNvSpPr>
            <a:spLocks noGrp="1" noChangeArrowheads="1"/>
          </p:cNvSpPr>
          <p:nvPr>
            <p:ph type="body" idx="1"/>
          </p:nvPr>
        </p:nvSpPr>
        <p:spPr>
          <a:xfrm>
            <a:off x="914826" y="4342991"/>
            <a:ext cx="5028349" cy="4113982"/>
          </a:xfrm>
          <a:solidFill>
            <a:srgbClr val="FFFFFF"/>
          </a:solidFill>
          <a:ln>
            <a:solidFill>
              <a:srgbClr val="000000"/>
            </a:solidFill>
          </a:ln>
        </p:spPr>
        <p:txBody>
          <a:bodyPr lIns="95866" tIns="47933" rIns="95866" bIns="47933"/>
          <a:lstStyle/>
          <a:p>
            <a:pPr eaLnBrk="1" hangingPunct="1"/>
            <a:endParaRPr 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400" kern="1200" dirty="0" smtClean="0">
                <a:solidFill>
                  <a:schemeClr val="tx1"/>
                </a:solidFill>
                <a:effectLst/>
                <a:latin typeface="+mn-lt"/>
                <a:ea typeface="+mn-ea"/>
                <a:cs typeface="+mn-cs"/>
              </a:rPr>
              <a:t>Depressiv und schwermütig nach psychischer Überlastung, man hat sich völlig isoliert. Zur Anregung des Lebensflusses und der Lebensenergie. Bringt Licht ins Dunkle der Seele. Heilt alte Verletzungen und bringt Leichtigkeit, Glaube und Hoffnung in den Prozess des Lebens.</a:t>
            </a:r>
            <a:r>
              <a:rPr lang="de-DE" sz="2400" dirty="0" smtClean="0">
                <a:effectLst/>
              </a:rPr>
              <a:t> </a:t>
            </a:r>
            <a:endParaRPr lang="de-DE" sz="2400" dirty="0"/>
          </a:p>
        </p:txBody>
      </p:sp>
      <p:sp>
        <p:nvSpPr>
          <p:cNvPr id="4" name="Foliennummernplatzhalter 3"/>
          <p:cNvSpPr>
            <a:spLocks noGrp="1"/>
          </p:cNvSpPr>
          <p:nvPr>
            <p:ph type="sldNum" sz="quarter" idx="10"/>
          </p:nvPr>
        </p:nvSpPr>
        <p:spPr/>
        <p:txBody>
          <a:bodyPr/>
          <a:lstStyle/>
          <a:p>
            <a:fld id="{523A3CE9-A741-4F36-8B24-3B2C53863739}" type="slidenum">
              <a:rPr lang="de-DE" smtClean="0"/>
              <a:t>74</a:t>
            </a:fld>
            <a:endParaRPr lang="de-DE"/>
          </a:p>
        </p:txBody>
      </p:sp>
    </p:spTree>
    <p:extLst>
      <p:ext uri="{BB962C8B-B14F-4D97-AF65-F5344CB8AC3E}">
        <p14:creationId xmlns:p14="http://schemas.microsoft.com/office/powerpoint/2010/main" val="133412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kern="1200" dirty="0" smtClean="0">
                <a:solidFill>
                  <a:schemeClr val="tx1"/>
                </a:solidFill>
                <a:effectLst/>
                <a:latin typeface="+mn-lt"/>
                <a:ea typeface="+mn-ea"/>
                <a:cs typeface="+mn-cs"/>
              </a:rPr>
              <a:t>Ängstlich, gedankenschwer, misstrauisch aus Mangel an Offenheit, Wärme und Heiterkeit dem Leben gegenüber; durch Disziplin hart geworden.</a:t>
            </a:r>
          </a:p>
          <a:p>
            <a:r>
              <a:rPr lang="de-DE" sz="2000" kern="1200" dirty="0" smtClean="0">
                <a:solidFill>
                  <a:schemeClr val="tx1"/>
                </a:solidFill>
                <a:effectLst/>
                <a:latin typeface="+mn-lt"/>
                <a:ea typeface="+mn-ea"/>
                <a:cs typeface="+mn-cs"/>
              </a:rPr>
              <a:t>Zur Lösung innerer Verhärtung, Steigerung von Mitgefühl und Leichtigkeit. Hilft aus dem Herzen heraus zu handeln. Im Einklang sein - mit sich, mit dem Leben. </a:t>
            </a:r>
          </a:p>
          <a:p>
            <a:r>
              <a:rPr lang="de-DE" sz="2000" kern="1200" dirty="0" smtClean="0">
                <a:solidFill>
                  <a:schemeClr val="tx1"/>
                </a:solidFill>
                <a:effectLst/>
                <a:latin typeface="+mn-lt"/>
                <a:ea typeface="+mn-ea"/>
                <a:cs typeface="+mn-cs"/>
              </a:rPr>
              <a:t>Der goldene Schnitt: das Gleichgewicht zwischen Kopf und Herz</a:t>
            </a:r>
          </a:p>
          <a:p>
            <a:r>
              <a:rPr lang="de-DE" sz="2000" kern="1200" dirty="0" smtClean="0">
                <a:solidFill>
                  <a:schemeClr val="tx1"/>
                </a:solidFill>
                <a:effectLst/>
                <a:latin typeface="+mn-lt"/>
                <a:ea typeface="+mn-ea"/>
                <a:cs typeface="+mn-cs"/>
              </a:rPr>
              <a:t> </a:t>
            </a:r>
          </a:p>
          <a:p>
            <a:r>
              <a:rPr lang="de-DE" sz="2000" b="1" kern="1200" dirty="0" smtClean="0">
                <a:solidFill>
                  <a:schemeClr val="tx1"/>
                </a:solidFill>
                <a:effectLst/>
                <a:latin typeface="+mn-lt"/>
                <a:ea typeface="+mn-ea"/>
                <a:cs typeface="+mn-cs"/>
              </a:rPr>
              <a:t>Zusammenfassung:</a:t>
            </a:r>
            <a:r>
              <a:rPr lang="de-DE" sz="2000" kern="1200" dirty="0" smtClean="0">
                <a:solidFill>
                  <a:schemeClr val="tx1"/>
                </a:solidFill>
                <a:effectLst/>
                <a:latin typeface="+mn-lt"/>
                <a:ea typeface="+mn-ea"/>
                <a:cs typeface="+mn-cs"/>
              </a:rPr>
              <a:t>	Schockmittel, Antistressmittel, im Einklang mit sich und seinem Leben.</a:t>
            </a:r>
          </a:p>
          <a:p>
            <a:endParaRPr lang="de-DE" dirty="0"/>
          </a:p>
        </p:txBody>
      </p:sp>
      <p:sp>
        <p:nvSpPr>
          <p:cNvPr id="4" name="Foliennummernplatzhalter 3"/>
          <p:cNvSpPr>
            <a:spLocks noGrp="1"/>
          </p:cNvSpPr>
          <p:nvPr>
            <p:ph type="sldNum" sz="quarter" idx="10"/>
          </p:nvPr>
        </p:nvSpPr>
        <p:spPr/>
        <p:txBody>
          <a:bodyPr/>
          <a:lstStyle/>
          <a:p>
            <a:fld id="{523A3CE9-A741-4F36-8B24-3B2C53863739}" type="slidenum">
              <a:rPr lang="de-DE" smtClean="0"/>
              <a:t>76</a:t>
            </a:fld>
            <a:endParaRPr lang="de-DE"/>
          </a:p>
        </p:txBody>
      </p:sp>
    </p:spTree>
    <p:extLst>
      <p:ext uri="{BB962C8B-B14F-4D97-AF65-F5344CB8AC3E}">
        <p14:creationId xmlns:p14="http://schemas.microsoft.com/office/powerpoint/2010/main" val="415243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kern="1200" dirty="0" smtClean="0">
                <a:solidFill>
                  <a:schemeClr val="tx1"/>
                </a:solidFill>
                <a:effectLst/>
                <a:latin typeface="+mn-lt"/>
                <a:ea typeface="+mn-ea"/>
                <a:cs typeface="+mn-cs"/>
              </a:rPr>
              <a:t>Angespannt und unter Druck stehend durch unbewältigte seelische Eindrücke und Erfahrungen. Zur Verarbeitung und Bewältigung unverträglicher Eindrücke und Erlebnisse, hilft zu entlasten und zu </a:t>
            </a:r>
            <a:r>
              <a:rPr lang="de-DE" sz="1800" kern="1200" dirty="0" err="1" smtClean="0">
                <a:solidFill>
                  <a:schemeClr val="tx1"/>
                </a:solidFill>
                <a:effectLst/>
                <a:latin typeface="+mn-lt"/>
                <a:ea typeface="+mn-ea"/>
                <a:cs typeface="+mn-cs"/>
              </a:rPr>
              <a:t>entstauen</a:t>
            </a:r>
            <a:r>
              <a:rPr lang="de-DE" sz="1800" kern="1200" dirty="0" smtClean="0">
                <a:solidFill>
                  <a:schemeClr val="tx1"/>
                </a:solidFill>
                <a:effectLst/>
                <a:latin typeface="+mn-lt"/>
                <a:ea typeface="+mn-ea"/>
                <a:cs typeface="+mn-cs"/>
              </a:rPr>
              <a:t>. Selbstvertrauen in die eigenen Bewältigungsfähigkeiten, Schmerz, Leid oder Schock loslassen können.</a:t>
            </a:r>
          </a:p>
          <a:p>
            <a:r>
              <a:rPr lang="de-DE" sz="1800" kern="1200" dirty="0" smtClean="0">
                <a:solidFill>
                  <a:schemeClr val="tx1"/>
                </a:solidFill>
                <a:effectLst/>
                <a:latin typeface="+mn-lt"/>
                <a:ea typeface="+mn-ea"/>
                <a:cs typeface="+mn-cs"/>
              </a:rPr>
              <a:t> </a:t>
            </a:r>
          </a:p>
          <a:p>
            <a:r>
              <a:rPr lang="de-DE" sz="1800" b="1" kern="1200" dirty="0" smtClean="0">
                <a:solidFill>
                  <a:schemeClr val="tx1"/>
                </a:solidFill>
                <a:effectLst/>
                <a:latin typeface="+mn-lt"/>
                <a:ea typeface="+mn-ea"/>
                <a:cs typeface="+mn-cs"/>
              </a:rPr>
              <a:t>Zusammenfassung:	</a:t>
            </a:r>
            <a:r>
              <a:rPr lang="de-DE" sz="1800" kern="1200" dirty="0" smtClean="0">
                <a:solidFill>
                  <a:schemeClr val="tx1"/>
                </a:solidFill>
                <a:effectLst/>
                <a:latin typeface="+mn-lt"/>
                <a:ea typeface="+mn-ea"/>
                <a:cs typeface="+mn-cs"/>
              </a:rPr>
              <a:t>Wunderbares Mittel für stillende Mütter.</a:t>
            </a:r>
          </a:p>
          <a:p>
            <a:endParaRPr lang="de-DE" dirty="0"/>
          </a:p>
        </p:txBody>
      </p:sp>
      <p:sp>
        <p:nvSpPr>
          <p:cNvPr id="4" name="Foliennummernplatzhalter 3"/>
          <p:cNvSpPr>
            <a:spLocks noGrp="1"/>
          </p:cNvSpPr>
          <p:nvPr>
            <p:ph type="sldNum" sz="quarter" idx="10"/>
          </p:nvPr>
        </p:nvSpPr>
        <p:spPr/>
        <p:txBody>
          <a:bodyPr/>
          <a:lstStyle/>
          <a:p>
            <a:fld id="{523A3CE9-A741-4F36-8B24-3B2C53863739}" type="slidenum">
              <a:rPr lang="de-DE" smtClean="0"/>
              <a:t>79</a:t>
            </a:fld>
            <a:endParaRPr lang="de-DE"/>
          </a:p>
        </p:txBody>
      </p:sp>
    </p:spTree>
    <p:extLst>
      <p:ext uri="{BB962C8B-B14F-4D97-AF65-F5344CB8AC3E}">
        <p14:creationId xmlns:p14="http://schemas.microsoft.com/office/powerpoint/2010/main" val="3415363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3ECBC-CF85-4307-AF54-B8534F562941}" type="slidenum">
              <a:rPr lang="de-DE"/>
              <a:pPr/>
              <a:t>88</a:t>
            </a:fld>
            <a:endParaRPr lang="de-DE"/>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4114800"/>
          </a:xfrm>
        </p:spPr>
        <p:txBody>
          <a:bodyPr/>
          <a:lstStyle/>
          <a:p>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14FC2-E360-4993-BE89-E4A6E90485B7}" type="slidenum">
              <a:rPr lang="de-DE"/>
              <a:pPr/>
              <a:t>91</a:t>
            </a:fld>
            <a:endParaRPr lang="de-DE"/>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4C8E9-D536-4FE4-974A-A252699D23BA}" type="slidenum">
              <a:rPr lang="de-DE"/>
              <a:pPr/>
              <a:t>94</a:t>
            </a:fld>
            <a:endParaRPr lang="de-DE"/>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14400" y="4343400"/>
            <a:ext cx="5029200" cy="4114800"/>
          </a:xfrm>
        </p:spPr>
        <p:txBody>
          <a:bodyPr/>
          <a:lstStyle/>
          <a:p>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B3F715-5813-4CAB-9C29-2FC16027FE1D}" type="slidenum">
              <a:rPr lang="de-DE"/>
              <a:pPr/>
              <a:t>96</a:t>
            </a:fld>
            <a:endParaRPr lang="de-DE"/>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4114800"/>
          </a:xfrm>
        </p:spPr>
        <p:txBody>
          <a:bodyPr/>
          <a:lstStyle/>
          <a:p>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922C0-1E1D-4C60-8B0C-392D65E2D843}" type="slidenum">
              <a:rPr lang="de-DE"/>
              <a:pPr/>
              <a:t>98</a:t>
            </a:fld>
            <a:endParaRPr lang="de-DE"/>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14400" y="4343400"/>
            <a:ext cx="5029200" cy="4114800"/>
          </a:xfrm>
        </p:spPr>
        <p:txBody>
          <a:bodyPr/>
          <a:lstStyle/>
          <a:p>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BEF8A6A-4E9D-4F45-B3D5-F2C5354DAB08}" type="slidenum">
              <a:rPr lang="de-DE"/>
              <a:pPr/>
              <a:t>106</a:t>
            </a:fld>
            <a:endParaRPr lang="de-DE"/>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3992" y="4342940"/>
            <a:ext cx="5030018" cy="4114587"/>
          </a:xfrm>
          <a:noFill/>
          <a:ln/>
        </p:spPr>
        <p:txBody>
          <a:bodyPr/>
          <a:lstStyle/>
          <a:p>
            <a:pPr eaLnBrk="1" hangingPunct="1"/>
            <a:endParaRPr lang="de-DE">
              <a:latin typeface="Arial" pitchFamily="-11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endParaRPr lang="de-DE" smtClean="0"/>
          </a:p>
        </p:txBody>
      </p:sp>
      <p:sp>
        <p:nvSpPr>
          <p:cNvPr id="4" name="Fußzeilenplatzhalter 3"/>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44387" name="Rectangle 3"/>
          <p:cNvSpPr>
            <a:spLocks noGrp="1" noChangeArrowheads="1"/>
          </p:cNvSpPr>
          <p:nvPr>
            <p:ph type="body" idx="1"/>
          </p:nvPr>
        </p:nvSpPr>
        <p:spPr>
          <a:xfrm>
            <a:off x="914770" y="4342149"/>
            <a:ext cx="5028464" cy="4115562"/>
          </a:xfrm>
          <a:solidFill>
            <a:srgbClr val="FFFFFF"/>
          </a:solidFill>
          <a:ln>
            <a:solidFill>
              <a:srgbClr val="000000"/>
            </a:solidFill>
          </a:ln>
        </p:spPr>
        <p:txBody>
          <a:bodyPr/>
          <a:lstStyle/>
          <a:p>
            <a:pPr eaLnBrk="1" hangingPunct="1"/>
            <a:endParaRPr lang="de-DE" smtClean="0"/>
          </a:p>
        </p:txBody>
      </p:sp>
      <p:sp>
        <p:nvSpPr>
          <p:cNvPr id="4" name="Fußzeilenplatzhalter 3"/>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52CE96BD-F016-4D84-B63A-88BEA0FBF15C}" type="slidenum">
              <a:rPr lang="de-DE" smtClean="0">
                <a:latin typeface="Arial" pitchFamily="34" charset="0"/>
                <a:cs typeface="Arial" pitchFamily="34" charset="0"/>
              </a:rPr>
              <a:pPr/>
              <a:t>112</a:t>
            </a:fld>
            <a:endParaRPr lang="de-DE" smtClean="0">
              <a:latin typeface="Arial" pitchFamily="34" charset="0"/>
              <a:cs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13992" y="4342943"/>
            <a:ext cx="5030019" cy="4114587"/>
          </a:xfrm>
          <a:noFill/>
          <a:ln/>
        </p:spPr>
        <p:txBody>
          <a:bodyPr/>
          <a:lstStyle/>
          <a:p>
            <a:pPr eaLnBrk="1" hangingPunct="1"/>
            <a:endParaRPr lang="de-DE" smtClean="0">
              <a:latin typeface="Arial" pitchFamily="34" charset="0"/>
              <a:cs typeface="Arial" pitchFamily="34" charset="0"/>
            </a:endParaRPr>
          </a:p>
        </p:txBody>
      </p:sp>
      <p:sp>
        <p:nvSpPr>
          <p:cNvPr id="5" name="Fußzeilenplatzhalter 4"/>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DE" smtClean="0"/>
          </a:p>
        </p:txBody>
      </p:sp>
      <p:sp>
        <p:nvSpPr>
          <p:cNvPr id="4" name="Fußzeilenplatzhalter 3"/>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pPr eaLnBrk="1" hangingPunct="1"/>
            <a:endParaRPr lang="de-DE" smtClean="0"/>
          </a:p>
        </p:txBody>
      </p:sp>
      <p:sp>
        <p:nvSpPr>
          <p:cNvPr id="4" name="Fußzeilenplatzhalter 3"/>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pPr eaLnBrk="1" hangingPunct="1"/>
            <a:endParaRPr lang="de-DE" smtClean="0"/>
          </a:p>
        </p:txBody>
      </p:sp>
      <p:sp>
        <p:nvSpPr>
          <p:cNvPr id="4" name="Fußzeilenplatzhalter 3"/>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pPr eaLnBrk="1" hangingPunct="1"/>
            <a:endParaRPr lang="de-DE" smtClean="0"/>
          </a:p>
        </p:txBody>
      </p:sp>
      <p:sp>
        <p:nvSpPr>
          <p:cNvPr id="4" name="Fußzeilenplatzhalter 3"/>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pPr eaLnBrk="1" hangingPunct="1"/>
            <a:endParaRPr lang="de-DE" smtClean="0"/>
          </a:p>
        </p:txBody>
      </p:sp>
      <p:sp>
        <p:nvSpPr>
          <p:cNvPr id="4" name="Fußzeilenplatzhalter 3"/>
          <p:cNvSpPr>
            <a:spLocks noGrp="1"/>
          </p:cNvSpPr>
          <p:nvPr>
            <p:ph type="ftr" sz="quarter" idx="10"/>
          </p:nvPr>
        </p:nvSpPr>
        <p:spPr/>
        <p:txBody>
          <a:bodyPr/>
          <a:lstStyle/>
          <a:p>
            <a:pPr>
              <a:defRPr/>
            </a:pPr>
            <a:r>
              <a:rPr lang="de-DE" smtClean="0"/>
              <a:t>HP Gerald Bauer, Schmiedstr. 2, 82054 Sauerlach www.spagyro.com</a:t>
            </a:r>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Ca</a:t>
            </a:r>
            <a:r>
              <a:rPr lang="de-DE" dirty="0" smtClean="0"/>
              <a:t> </a:t>
            </a:r>
            <a:r>
              <a:rPr lang="de-DE" dirty="0" err="1" smtClean="0"/>
              <a:t>phos</a:t>
            </a:r>
            <a:r>
              <a:rPr lang="de-DE" dirty="0" smtClean="0"/>
              <a:t>, </a:t>
            </a:r>
            <a:r>
              <a:rPr lang="de-DE" dirty="0" err="1" smtClean="0"/>
              <a:t>Fe</a:t>
            </a:r>
            <a:r>
              <a:rPr lang="de-DE" baseline="0" dirty="0" smtClean="0"/>
              <a:t> </a:t>
            </a:r>
            <a:r>
              <a:rPr lang="de-DE" baseline="0" dirty="0" err="1" smtClean="0"/>
              <a:t>phos</a:t>
            </a:r>
            <a:r>
              <a:rPr lang="de-DE" baseline="0" dirty="0" smtClean="0"/>
              <a:t>, Ka cl, Na </a:t>
            </a:r>
            <a:r>
              <a:rPr lang="de-DE" baseline="0" dirty="0" err="1" smtClean="0"/>
              <a:t>phos</a:t>
            </a:r>
            <a:r>
              <a:rPr lang="de-DE" baseline="0" dirty="0" smtClean="0"/>
              <a:t>, Na </a:t>
            </a:r>
            <a:r>
              <a:rPr lang="de-DE" baseline="0" dirty="0" err="1" smtClean="0"/>
              <a:t>sulf</a:t>
            </a:r>
            <a:endParaRPr lang="de-DE" dirty="0"/>
          </a:p>
        </p:txBody>
      </p:sp>
      <p:sp>
        <p:nvSpPr>
          <p:cNvPr id="4" name="Foliennummernplatzhalter 3"/>
          <p:cNvSpPr>
            <a:spLocks noGrp="1"/>
          </p:cNvSpPr>
          <p:nvPr>
            <p:ph type="sldNum" sz="quarter" idx="10"/>
          </p:nvPr>
        </p:nvSpPr>
        <p:spPr/>
        <p:txBody>
          <a:bodyPr/>
          <a:lstStyle/>
          <a:p>
            <a:fld id="{523A3CE9-A741-4F36-8B24-3B2C53863739}" type="slidenum">
              <a:rPr lang="de-DE" smtClean="0"/>
              <a:t>12</a:t>
            </a:fld>
            <a:endParaRPr lang="de-DE"/>
          </a:p>
        </p:txBody>
      </p:sp>
    </p:spTree>
    <p:extLst>
      <p:ext uri="{BB962C8B-B14F-4D97-AF65-F5344CB8AC3E}">
        <p14:creationId xmlns:p14="http://schemas.microsoft.com/office/powerpoint/2010/main" val="239222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27B77AAC-8D0C-C34D-B927-741814F065B4}" type="datetimeFigureOut">
              <a:rPr lang="de-DE" smtClean="0"/>
              <a:t>18.03.14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404179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7B77AAC-8D0C-C34D-B927-741814F065B4}" type="datetimeFigureOut">
              <a:rPr lang="de-DE" smtClean="0"/>
              <a:t>18.03.14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50413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7B77AAC-8D0C-C34D-B927-741814F065B4}" type="datetimeFigureOut">
              <a:rPr lang="de-DE" smtClean="0"/>
              <a:t>18.03.14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334872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1219202" y="609600"/>
            <a:ext cx="7108825" cy="1143000"/>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838200" y="1905000"/>
            <a:ext cx="3810000" cy="4114800"/>
          </a:xfrm>
        </p:spPr>
        <p:txBody>
          <a:bodyPr>
            <a:normAutofit/>
          </a:bodyPr>
          <a:lstStyle/>
          <a:p>
            <a:pPr lvl="0"/>
            <a:endParaRPr lang="de-DE" noProof="0" smtClean="0"/>
          </a:p>
        </p:txBody>
      </p:sp>
      <p:sp>
        <p:nvSpPr>
          <p:cNvPr id="4" name="Textplatzhalter 3"/>
          <p:cNvSpPr>
            <a:spLocks noGrp="1"/>
          </p:cNvSpPr>
          <p:nvPr>
            <p:ph type="body" sz="half" idx="2"/>
          </p:nvPr>
        </p:nvSpPr>
        <p:spPr>
          <a:xfrm>
            <a:off x="4800600" y="1905000"/>
            <a:ext cx="3810000"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3"/>
          <p:cNvSpPr>
            <a:spLocks noGrp="1" noChangeArrowheads="1"/>
          </p:cNvSpPr>
          <p:nvPr>
            <p:ph type="sldNum" sz="quarter" idx="10"/>
          </p:nvPr>
        </p:nvSpPr>
        <p:spPr/>
        <p:txBody>
          <a:bodyPr/>
          <a:lstStyle>
            <a:lvl1pPr>
              <a:defRPr/>
            </a:lvl1pPr>
          </a:lstStyle>
          <a:p>
            <a:fld id="{7C8411A7-8243-4A47-BF9B-8AB67C58B7A5}" type="slidenum">
              <a:rPr lang="de-DE"/>
              <a:pPr/>
              <a:t>‹Nr.›</a:t>
            </a:fld>
            <a:endParaRPr lang="de-DE"/>
          </a:p>
        </p:txBody>
      </p:sp>
    </p:spTree>
  </p:cSld>
  <p:clrMapOvr>
    <a:masterClrMapping/>
  </p:clrMapOvr>
  <p:transition xmlns:p14="http://schemas.microsoft.com/office/powerpoint/2010/main" spd="med">
    <p:strips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219202" y="609600"/>
            <a:ext cx="7108825"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838200" y="1905000"/>
            <a:ext cx="7772400" cy="4114800"/>
          </a:xfrm>
        </p:spPr>
        <p:txBody>
          <a:bodyPr>
            <a:normAutofit/>
          </a:bodyPr>
          <a:lstStyle/>
          <a:p>
            <a:pPr lvl="0"/>
            <a:endParaRPr lang="de-DE" noProof="0" smtClean="0"/>
          </a:p>
        </p:txBody>
      </p:sp>
      <p:sp>
        <p:nvSpPr>
          <p:cNvPr id="4" name="Rectangle 13"/>
          <p:cNvSpPr>
            <a:spLocks noGrp="1" noChangeArrowheads="1"/>
          </p:cNvSpPr>
          <p:nvPr>
            <p:ph type="sldNum" sz="quarter" idx="10"/>
          </p:nvPr>
        </p:nvSpPr>
        <p:spPr/>
        <p:txBody>
          <a:bodyPr/>
          <a:lstStyle>
            <a:lvl1pPr>
              <a:defRPr/>
            </a:lvl1pPr>
          </a:lstStyle>
          <a:p>
            <a:fld id="{2E1EE0C3-5EAE-414A-91C4-760149ECE09F}" type="slidenum">
              <a:rPr lang="de-DE"/>
              <a:pPr/>
              <a:t>‹Nr.›</a:t>
            </a:fld>
            <a:endParaRPr lang="de-DE"/>
          </a:p>
        </p:txBody>
      </p:sp>
    </p:spTree>
  </p:cSld>
  <p:clrMapOvr>
    <a:masterClrMapping/>
  </p:clrMapOvr>
  <p:transition xmlns:p14="http://schemas.microsoft.com/office/powerpoint/2010/main" spd="med">
    <p:strips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87025276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7B77AAC-8D0C-C34D-B927-741814F065B4}" type="datetimeFigureOut">
              <a:rPr lang="de-DE" smtClean="0"/>
              <a:t>18.03.14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43500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27B77AAC-8D0C-C34D-B927-741814F065B4}" type="datetimeFigureOut">
              <a:rPr lang="de-DE" smtClean="0"/>
              <a:t>18.03.14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240241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7B77AAC-8D0C-C34D-B927-741814F065B4}" type="datetimeFigureOut">
              <a:rPr lang="de-DE" smtClean="0"/>
              <a:t>18.03.14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278070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27B77AAC-8D0C-C34D-B927-741814F065B4}" type="datetimeFigureOut">
              <a:rPr lang="de-DE" smtClean="0"/>
              <a:t>18.03.14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13824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27B77AAC-8D0C-C34D-B927-741814F065B4}" type="datetimeFigureOut">
              <a:rPr lang="de-DE" smtClean="0"/>
              <a:t>18.03.14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83337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7B77AAC-8D0C-C34D-B927-741814F065B4}" type="datetimeFigureOut">
              <a:rPr lang="de-DE" smtClean="0"/>
              <a:t>18.03.14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250836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7B77AAC-8D0C-C34D-B927-741814F065B4}" type="datetimeFigureOut">
              <a:rPr lang="de-DE" smtClean="0"/>
              <a:t>18.03.14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73192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7B77AAC-8D0C-C34D-B927-741814F065B4}" type="datetimeFigureOut">
              <a:rPr lang="de-DE" smtClean="0"/>
              <a:t>18.03.14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FB99222-FB0A-5E46-A2CC-C47AECA7634C}" type="slidenum">
              <a:rPr lang="de-DE" smtClean="0"/>
              <a:t>‹Nr.›</a:t>
            </a:fld>
            <a:endParaRPr lang="de-DE"/>
          </a:p>
        </p:txBody>
      </p:sp>
    </p:spTree>
    <p:extLst>
      <p:ext uri="{BB962C8B-B14F-4D97-AF65-F5344CB8AC3E}">
        <p14:creationId xmlns:p14="http://schemas.microsoft.com/office/powerpoint/2010/main" val="5898536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77AAC-8D0C-C34D-B927-741814F065B4}" type="datetimeFigureOut">
              <a:rPr lang="de-DE" smtClean="0"/>
              <a:t>18.03.14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99222-FB0A-5E46-A2CC-C47AECA7634C}" type="slidenum">
              <a:rPr lang="de-DE" smtClean="0"/>
              <a:t>‹Nr.›</a:t>
            </a:fld>
            <a:endParaRPr lang="de-DE"/>
          </a:p>
        </p:txBody>
      </p:sp>
    </p:spTree>
    <p:extLst>
      <p:ext uri="{BB962C8B-B14F-4D97-AF65-F5344CB8AC3E}">
        <p14:creationId xmlns:p14="http://schemas.microsoft.com/office/powerpoint/2010/main" val="428948266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package" Target="../embeddings/Microsoft_Word-Dokument26.docx"/><Relationship Id="rId5" Type="http://schemas.openxmlformats.org/officeDocument/2006/relationships/image" Target="../media/image82.png"/><Relationship Id="rId1" Type="http://schemas.openxmlformats.org/officeDocument/2006/relationships/vmlDrawing" Target="../drawings/vmlDrawing28.vml"/><Relationship Id="rId2"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package" Target="../embeddings/Microsoft_Word-Dokument27.docx"/><Relationship Id="rId5" Type="http://schemas.openxmlformats.org/officeDocument/2006/relationships/image" Target="../media/image82.png"/><Relationship Id="rId1" Type="http://schemas.openxmlformats.org/officeDocument/2006/relationships/vmlDrawing" Target="../drawings/vmlDrawing29.v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package" Target="../embeddings/Microsoft_Word-Dokument28.docx"/><Relationship Id="rId5" Type="http://schemas.openxmlformats.org/officeDocument/2006/relationships/image" Target="../media/image82.png"/><Relationship Id="rId1" Type="http://schemas.openxmlformats.org/officeDocument/2006/relationships/vmlDrawing" Target="../drawings/vmlDrawing30.vml"/><Relationship Id="rId2"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Dokument1.docx"/><Relationship Id="rId5"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Dokument2.docx"/><Relationship Id="rId5"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Dokument3.docx"/><Relationship Id="rId5" Type="http://schemas.openxmlformats.org/officeDocument/2006/relationships/image" Target="../media/image11.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Word-Dokument4.docx"/><Relationship Id="rId5" Type="http://schemas.openxmlformats.org/officeDocument/2006/relationships/image" Target="../media/image12.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http://www.5-elemente.ch/images/Kreis-N.gi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5.bin"/><Relationship Id="rId5" Type="http://schemas.openxmlformats.org/officeDocument/2006/relationships/package" Target="../embeddings/Microsoft_Word-Dokument5.docx"/><Relationship Id="rId6"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package" Target="../embeddings/Microsoft_Word-Dokument6.docx"/><Relationship Id="rId5" Type="http://schemas.openxmlformats.org/officeDocument/2006/relationships/image" Target="../media/image20.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package" Target="../embeddings/Microsoft_Word-Dokument7.docx"/><Relationship Id="rId5" Type="http://schemas.openxmlformats.org/officeDocument/2006/relationships/image" Target="../media/image21.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8.bin"/><Relationship Id="rId5" Type="http://schemas.openxmlformats.org/officeDocument/2006/relationships/package" Target="../embeddings/Microsoft_Word-Dokument8.docx"/><Relationship Id="rId6" Type="http://schemas.openxmlformats.org/officeDocument/2006/relationships/image" Target="../media/image26.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2.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package" Target="../embeddings/Microsoft_Word-Dokument9.docx"/><Relationship Id="rId5" Type="http://schemas.openxmlformats.org/officeDocument/2006/relationships/image" Target="../media/image33.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package" Target="../embeddings/Microsoft_Word-Dokument10.docx"/><Relationship Id="rId5" Type="http://schemas.openxmlformats.org/officeDocument/2006/relationships/image" Target="../media/image35.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package" Target="../embeddings/Microsoft_Word-Dokument11.docx"/><Relationship Id="rId5" Type="http://schemas.openxmlformats.org/officeDocument/2006/relationships/image" Target="../media/image36.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package" Target="../embeddings/Microsoft_Word-Dokument12.docx"/><Relationship Id="rId5" Type="http://schemas.openxmlformats.org/officeDocument/2006/relationships/image" Target="../media/image39.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package" Target="../embeddings/Microsoft_Word-Dokument13.docx"/><Relationship Id="rId5" Type="http://schemas.openxmlformats.org/officeDocument/2006/relationships/image" Target="../media/image40.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package" Target="../embeddings/Microsoft_Word-Dokument14.docx"/><Relationship Id="rId5" Type="http://schemas.openxmlformats.org/officeDocument/2006/relationships/image" Target="../media/image43.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45.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package" Target="../embeddings/Microsoft_Word-Dokument15.docx"/><Relationship Id="rId5" Type="http://schemas.openxmlformats.org/officeDocument/2006/relationships/image" Target="../media/image46.png"/><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package" Target="../embeddings/Microsoft_Word-Dokument16.docx"/><Relationship Id="rId5" Type="http://schemas.openxmlformats.org/officeDocument/2006/relationships/image" Target="../media/image46.png"/><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package" Target="../embeddings/Microsoft_Word-Dokument17.docx"/><Relationship Id="rId5" Type="http://schemas.openxmlformats.org/officeDocument/2006/relationships/image" Target="../media/image47.png"/><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package" Target="../embeddings/Microsoft_Word-Dokument18.docx"/><Relationship Id="rId5" Type="http://schemas.openxmlformats.org/officeDocument/2006/relationships/image" Target="../media/image48.png"/><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package" Target="../embeddings/Microsoft_Word-Dokument19.docx"/><Relationship Id="rId5" Type="http://schemas.openxmlformats.org/officeDocument/2006/relationships/image" Target="../media/image52.png"/><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package" Target="../embeddings/Microsoft_Word-Dokument20.docx"/><Relationship Id="rId5" Type="http://schemas.openxmlformats.org/officeDocument/2006/relationships/image" Target="../media/image53.pn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package" Target="../embeddings/Microsoft_Word-Dokument21.docx"/><Relationship Id="rId5" Type="http://schemas.openxmlformats.org/officeDocument/2006/relationships/image" Target="../media/image55.emf"/><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24.bin"/><Relationship Id="rId5" Type="http://schemas.openxmlformats.org/officeDocument/2006/relationships/package" Target="../embeddings/Microsoft_Word-Dokument22.docx"/><Relationship Id="rId6" Type="http://schemas.openxmlformats.org/officeDocument/2006/relationships/image" Target="../media/image59.png"/><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package" Target="../embeddings/Microsoft_Word-Dokument23.docx"/><Relationship Id="rId5" Type="http://schemas.openxmlformats.org/officeDocument/2006/relationships/image" Target="../media/image64.png"/><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package" Target="../embeddings/Microsoft_Word-Dokument24.docx"/><Relationship Id="rId5" Type="http://schemas.openxmlformats.org/officeDocument/2006/relationships/image" Target="../media/image67.png"/><Relationship Id="rId1" Type="http://schemas.openxmlformats.org/officeDocument/2006/relationships/vmlDrawing" Target="../drawings/vmlDrawing26.vml"/><Relationship Id="rId2"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image" Target="../media/image69.jpeg"/></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package" Target="../embeddings/Microsoft_Word-Dokument25.docx"/><Relationship Id="rId5" Type="http://schemas.openxmlformats.org/officeDocument/2006/relationships/image" Target="../media/image70.png"/><Relationship Id="rId1" Type="http://schemas.openxmlformats.org/officeDocument/2006/relationships/vmlDrawing" Target="../drawings/vmlDrawing27.vml"/><Relationship Id="rId2"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1152525" y="-1428750"/>
            <a:ext cx="9144000" cy="0"/>
          </a:xfrm>
          <a:prstGeom prst="rect">
            <a:avLst/>
          </a:prstGeom>
          <a:noFill/>
          <a:ln w="9525">
            <a:noFill/>
            <a:miter lim="800000"/>
            <a:headEnd/>
            <a:tailEnd/>
          </a:ln>
        </p:spPr>
        <p:txBody>
          <a:bodyPr>
            <a:spAutoFit/>
          </a:bodyPr>
          <a:lstStyle/>
          <a:p>
            <a:endParaRPr lang="de-DE"/>
          </a:p>
        </p:txBody>
      </p:sp>
      <p:pic>
        <p:nvPicPr>
          <p:cNvPr id="33795" name="Picture 3" descr="5Elemente1b"/>
          <p:cNvPicPr>
            <a:picLocks noChangeAspect="1" noChangeArrowheads="1"/>
          </p:cNvPicPr>
          <p:nvPr/>
        </p:nvPicPr>
        <p:blipFill>
          <a:blip r:embed="rId3" cstate="print"/>
          <a:srcRect/>
          <a:stretch>
            <a:fillRect/>
          </a:stretch>
        </p:blipFill>
        <p:spPr bwMode="auto">
          <a:xfrm>
            <a:off x="2290763" y="533400"/>
            <a:ext cx="4452937" cy="6324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36" name="Rectangle 28"/>
          <p:cNvSpPr>
            <a:spLocks noGrp="1" noChangeArrowheads="1"/>
          </p:cNvSpPr>
          <p:nvPr>
            <p:ph type="title"/>
          </p:nvPr>
        </p:nvSpPr>
        <p:spPr>
          <a:xfrm>
            <a:off x="428596" y="571480"/>
            <a:ext cx="8286808" cy="1143000"/>
          </a:xfrm>
          <a:solidFill>
            <a:srgbClr val="6E7ED0">
              <a:alpha val="66000"/>
            </a:srgbClr>
          </a:solidFill>
        </p:spPr>
        <p:style>
          <a:lnRef idx="3">
            <a:schemeClr val="lt1"/>
          </a:lnRef>
          <a:fillRef idx="1">
            <a:schemeClr val="accent1"/>
          </a:fillRef>
          <a:effectRef idx="1">
            <a:schemeClr val="accent1"/>
          </a:effectRef>
          <a:fontRef idx="minor">
            <a:schemeClr val="lt1"/>
          </a:fontRef>
        </p:style>
        <p:txBody>
          <a:bodyPr anchor="ctr">
            <a:normAutofit fontScale="90000"/>
          </a:bodyPr>
          <a:lstStyle/>
          <a:p>
            <a:pPr algn="ctr" eaLnBrk="1" hangingPunct="1"/>
            <a:r>
              <a:rPr lang="de-DE" sz="3200" dirty="0" smtClean="0"/>
              <a:t>Kraft</a:t>
            </a:r>
            <a:r>
              <a:rPr lang="de-DE" sz="3600" dirty="0" smtClean="0"/>
              <a:t> und Energie  durch Ausgleich auf der seelischen Ebene</a:t>
            </a:r>
          </a:p>
        </p:txBody>
      </p:sp>
      <p:graphicFrame>
        <p:nvGraphicFramePr>
          <p:cNvPr id="5" name="Tabellenplatzhalter 4"/>
          <p:cNvGraphicFramePr>
            <a:graphicFrameLocks noGrp="1"/>
          </p:cNvGraphicFramePr>
          <p:nvPr>
            <p:ph type="tbl" idx="1"/>
            <p:extLst>
              <p:ext uri="{D42A27DB-BD31-4B8C-83A1-F6EECF244321}">
                <p14:modId xmlns:p14="http://schemas.microsoft.com/office/powerpoint/2010/main" val="3546417391"/>
              </p:ext>
            </p:extLst>
          </p:nvPr>
        </p:nvGraphicFramePr>
        <p:xfrm>
          <a:off x="428597" y="1714488"/>
          <a:ext cx="8286807" cy="4643470"/>
        </p:xfrm>
        <a:graphic>
          <a:graphicData uri="http://schemas.openxmlformats.org/drawingml/2006/table">
            <a:tbl>
              <a:tblPr firstRow="1" bandRow="1">
                <a:tableStyleId>{5C22544A-7EE6-4342-B048-85BDC9FD1C3A}</a:tableStyleId>
              </a:tblPr>
              <a:tblGrid>
                <a:gridCol w="2762269"/>
                <a:gridCol w="2762269"/>
                <a:gridCol w="2762269"/>
              </a:tblGrid>
              <a:tr h="876739">
                <a:tc>
                  <a:txBody>
                    <a:bodyPr/>
                    <a:lstStyle/>
                    <a:p>
                      <a:pPr marL="0" marR="0" indent="0" algn="l" rtl="0" eaLnBrk="1" fontAlgn="base" latinLnBrk="0" hangingPunct="1">
                        <a:spcBef>
                          <a:spcPts val="384"/>
                        </a:spcBef>
                        <a:spcAft>
                          <a:spcPts val="0"/>
                        </a:spcAft>
                      </a:pPr>
                      <a:r>
                        <a:rPr lang="de-DE" sz="1600" b="0" i="0" u="none" strike="noStrike" kern="1200" baseline="0" dirty="0">
                          <a:solidFill>
                            <a:schemeClr val="tx1"/>
                          </a:solidFill>
                          <a:latin typeface="+mj-lt"/>
                          <a:cs typeface="Arial"/>
                        </a:rPr>
                        <a:t>Negativ denkend, Missgunst, Neid, Eifersucht</a:t>
                      </a:r>
                      <a:endParaRPr lang="de-DE" sz="1600" b="0" i="0" u="none" strike="noStrike" kern="1200" baseline="0"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000" b="0" i="0" u="none" strike="noStrike" kern="1200" baseline="0" dirty="0" smtClean="0">
                          <a:solidFill>
                            <a:schemeClr val="hlink"/>
                          </a:solidFill>
                          <a:latin typeface="+mj-lt"/>
                          <a:cs typeface="Arial"/>
                        </a:rPr>
                        <a:t>Rosa</a:t>
                      </a:r>
                    </a:p>
                    <a:p>
                      <a:pPr marL="0" marR="0" indent="0" algn="ctr" rtl="0" eaLnBrk="1" fontAlgn="base" latinLnBrk="0" hangingPunct="1">
                        <a:spcBef>
                          <a:spcPts val="384"/>
                        </a:spcBef>
                        <a:spcAft>
                          <a:spcPts val="0"/>
                        </a:spcAft>
                      </a:pPr>
                      <a:r>
                        <a:rPr lang="de-DE" sz="2000" b="0" i="0" u="none" strike="noStrike" kern="1200" baseline="0" dirty="0" smtClean="0">
                          <a:solidFill>
                            <a:srgbClr val="009900"/>
                          </a:solidFill>
                          <a:latin typeface="+mj-lt"/>
                          <a:cs typeface="Arial"/>
                        </a:rPr>
                        <a:t>21</a:t>
                      </a:r>
                      <a:endParaRPr lang="de-DE" sz="2000" b="0" i="0" u="none" strike="noStrike" kern="1200" baseline="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0" i="0" u="none" strike="noStrike" kern="1200" baseline="0" dirty="0">
                          <a:solidFill>
                            <a:schemeClr val="tx1"/>
                          </a:solidFill>
                          <a:latin typeface="+mj-lt"/>
                          <a:cs typeface="Arial"/>
                        </a:rPr>
                        <a:t>Zum Öffnen von Gefühle und Herzenswärme</a:t>
                      </a:r>
                      <a:endParaRPr lang="de-DE" sz="1600" b="0" i="0" u="none" strike="noStrike" kern="1200" baseline="0" dirty="0">
                        <a:solidFill>
                          <a:schemeClr val="tx1"/>
                        </a:solidFill>
                        <a:latin typeface="+mj-lt"/>
                      </a:endParaRPr>
                    </a:p>
                  </a:txBody>
                  <a:tcPr>
                    <a:solidFill>
                      <a:srgbClr val="6E7ED0"/>
                    </a:solidFill>
                  </a:tcPr>
                </a:tc>
              </a:tr>
              <a:tr h="876739">
                <a:tc>
                  <a:txBody>
                    <a:bodyPr/>
                    <a:lstStyle/>
                    <a:p>
                      <a:pPr marL="0" marR="0" indent="0" algn="l" rtl="0" eaLnBrk="1" fontAlgn="base" latinLnBrk="0" hangingPunct="1">
                        <a:spcBef>
                          <a:spcPts val="384"/>
                        </a:spcBef>
                        <a:spcAft>
                          <a:spcPts val="0"/>
                        </a:spcAft>
                      </a:pPr>
                      <a:r>
                        <a:rPr lang="de-DE" sz="1600" b="0" i="0" u="none" strike="noStrike" kern="1200" baseline="0" dirty="0">
                          <a:solidFill>
                            <a:schemeClr val="tx1"/>
                          </a:solidFill>
                          <a:latin typeface="+mj-lt"/>
                          <a:cs typeface="Arial"/>
                        </a:rPr>
                        <a:t>Antriebslos, erschöpft und mutlos</a:t>
                      </a:r>
                      <a:endParaRPr lang="de-DE" sz="1600" b="0" i="0" u="none" strike="noStrike" kern="1200" baseline="0"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000" b="0" i="0" u="none" strike="noStrike" kern="1200" baseline="0" dirty="0" smtClean="0">
                          <a:solidFill>
                            <a:schemeClr val="hlink"/>
                          </a:solidFill>
                          <a:latin typeface="+mj-lt"/>
                          <a:cs typeface="Arial"/>
                        </a:rPr>
                        <a:t>Rosmarinus</a:t>
                      </a:r>
                    </a:p>
                    <a:p>
                      <a:pPr marL="0" marR="0" indent="0" algn="ctr" rtl="0" eaLnBrk="1" fontAlgn="base" latinLnBrk="0" hangingPunct="1">
                        <a:spcBef>
                          <a:spcPts val="384"/>
                        </a:spcBef>
                        <a:spcAft>
                          <a:spcPts val="0"/>
                        </a:spcAft>
                      </a:pPr>
                      <a:r>
                        <a:rPr lang="de-DE" sz="2000" b="0" i="0" u="none" strike="noStrike" kern="1200" baseline="0" dirty="0" smtClean="0">
                          <a:solidFill>
                            <a:srgbClr val="009900"/>
                          </a:solidFill>
                          <a:latin typeface="+mj-lt"/>
                          <a:cs typeface="Arial"/>
                        </a:rPr>
                        <a:t>22</a:t>
                      </a:r>
                      <a:endParaRPr lang="de-DE" sz="2000" b="0" i="0" u="none" strike="noStrike" kern="1200" baseline="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0" i="0" u="none" strike="noStrike" kern="1200" baseline="0" dirty="0">
                          <a:solidFill>
                            <a:schemeClr val="tx1"/>
                          </a:solidFill>
                          <a:latin typeface="+mj-lt"/>
                          <a:cs typeface="Arial"/>
                        </a:rPr>
                        <a:t>Stärkt die Ich-Kräfte, den Willen und die Durchsetzungsfreude</a:t>
                      </a:r>
                      <a:endParaRPr lang="de-DE" sz="1600" b="0" i="0" u="none" strike="noStrike" kern="1200" baseline="0" dirty="0">
                        <a:solidFill>
                          <a:schemeClr val="tx1"/>
                        </a:solidFill>
                        <a:latin typeface="+mj-lt"/>
                      </a:endParaRPr>
                    </a:p>
                  </a:txBody>
                  <a:tcPr>
                    <a:solidFill>
                      <a:srgbClr val="6E7ED0"/>
                    </a:solidFill>
                  </a:tcPr>
                </a:tc>
              </a:tr>
              <a:tr h="876739">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Arial" charset="0"/>
                        </a:rPr>
                        <a:t>Verzagt, erschöpft durch Mangel an Ich-Kräfte</a:t>
                      </a:r>
                      <a:endParaRPr kumimoji="0" lang="de-DE" sz="1600" b="0"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ctr"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chemeClr val="hlink"/>
                          </a:solidFill>
                          <a:effectLst/>
                          <a:latin typeface="+mj-lt"/>
                          <a:cs typeface="Arial" charset="0"/>
                        </a:rPr>
                        <a:t>Thymus vulgaris</a:t>
                      </a:r>
                    </a:p>
                    <a:p>
                      <a:pPr marL="0" marR="0" lvl="0" indent="0" algn="ctr"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rgbClr val="009900"/>
                          </a:solidFill>
                          <a:effectLst/>
                          <a:latin typeface="+mj-lt"/>
                          <a:cs typeface="Arial" charset="0"/>
                        </a:rPr>
                        <a:t>23</a:t>
                      </a:r>
                      <a:endParaRPr kumimoji="0" lang="de-DE" sz="2000" b="0" i="0" u="none" strike="noStrike" cap="none" normalizeH="0" baseline="0" dirty="0" smtClean="0">
                        <a:ln>
                          <a:noFill/>
                        </a:ln>
                        <a:solidFill>
                          <a:srgbClr val="009900"/>
                        </a:solidFill>
                        <a:effectLst/>
                        <a:latin typeface="+mj-lt"/>
                      </a:endParaRPr>
                    </a:p>
                  </a:txBody>
                  <a:tcPr horzOverflow="overflow">
                    <a:solidFill>
                      <a:srgbClr val="6E7ED0"/>
                    </a:solidFill>
                  </a:tcPr>
                </a:tc>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Arial" charset="0"/>
                        </a:rPr>
                        <a:t>Zum Aufbau von Willensstärke, Tatkraft und Entscheidungsfreude</a:t>
                      </a:r>
                      <a:endParaRPr kumimoji="0" lang="de-DE" sz="1600" b="0" i="0" u="none" strike="noStrike" cap="none" normalizeH="0" baseline="0" dirty="0" smtClean="0">
                        <a:ln>
                          <a:noFill/>
                        </a:ln>
                        <a:solidFill>
                          <a:schemeClr val="tx1"/>
                        </a:solidFill>
                        <a:effectLst/>
                        <a:latin typeface="+mj-lt"/>
                      </a:endParaRPr>
                    </a:p>
                  </a:txBody>
                  <a:tcPr horzOverflow="overflow">
                    <a:solidFill>
                      <a:srgbClr val="6E7ED0"/>
                    </a:solidFill>
                  </a:tcPr>
                </a:tc>
              </a:tr>
              <a:tr h="876739">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Arial" charset="0"/>
                        </a:rPr>
                        <a:t>Übernervös, ängstlich und rastlos</a:t>
                      </a:r>
                      <a:endParaRPr kumimoji="0" lang="de-DE" sz="1600" b="0"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ctr"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chemeClr val="hlink"/>
                          </a:solidFill>
                          <a:effectLst/>
                          <a:latin typeface="+mj-lt"/>
                          <a:cs typeface="Arial" charset="0"/>
                        </a:rPr>
                        <a:t>Valeriana</a:t>
                      </a:r>
                    </a:p>
                    <a:p>
                      <a:pPr marL="0" marR="0" lvl="0" indent="0" algn="ctr"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rgbClr val="009900"/>
                          </a:solidFill>
                          <a:effectLst/>
                          <a:latin typeface="+mj-lt"/>
                          <a:cs typeface="Arial" charset="0"/>
                        </a:rPr>
                        <a:t>24</a:t>
                      </a:r>
                      <a:endParaRPr kumimoji="0" lang="de-DE" sz="2000" b="0" i="0" u="none" strike="noStrike" cap="none" normalizeH="0" baseline="0" dirty="0" smtClean="0">
                        <a:ln>
                          <a:noFill/>
                        </a:ln>
                        <a:solidFill>
                          <a:srgbClr val="009900"/>
                        </a:solidFill>
                        <a:effectLst/>
                        <a:latin typeface="+mj-lt"/>
                      </a:endParaRPr>
                    </a:p>
                  </a:txBody>
                  <a:tcPr horzOverflow="overflow">
                    <a:solidFill>
                      <a:srgbClr val="6E7ED0"/>
                    </a:solidFill>
                  </a:tcPr>
                </a:tc>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Arial" charset="0"/>
                        </a:rPr>
                        <a:t>Zur Findung innerer Distanz zu Problemen und Schwierigkeiten</a:t>
                      </a:r>
                      <a:endParaRPr kumimoji="0" lang="de-DE" sz="1600" b="0" i="0" u="none" strike="noStrike" cap="none" normalizeH="0" baseline="0" dirty="0" smtClean="0">
                        <a:ln>
                          <a:noFill/>
                        </a:ln>
                        <a:solidFill>
                          <a:schemeClr val="tx1"/>
                        </a:solidFill>
                        <a:effectLst/>
                        <a:latin typeface="+mj-lt"/>
                      </a:endParaRPr>
                    </a:p>
                  </a:txBody>
                  <a:tcPr horzOverflow="overflow">
                    <a:solidFill>
                      <a:srgbClr val="6E7ED0"/>
                    </a:solidFill>
                  </a:tcPr>
                </a:tc>
              </a:tr>
              <a:tr h="1136514">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Arial" charset="0"/>
                        </a:rPr>
                        <a:t>Blockiert durch übertriebene Härte und Disziplin zu sich und andere</a:t>
                      </a:r>
                      <a:endParaRPr kumimoji="0" lang="de-DE" sz="1600" b="0"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ctr"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chemeClr val="hlink"/>
                          </a:solidFill>
                          <a:effectLst/>
                          <a:latin typeface="+mj-lt"/>
                          <a:cs typeface="Arial" charset="0"/>
                        </a:rPr>
                        <a:t>Zingiber</a:t>
                      </a:r>
                    </a:p>
                    <a:p>
                      <a:pPr marL="0" marR="0" lvl="0" indent="0" algn="ctr"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rgbClr val="009900"/>
                          </a:solidFill>
                          <a:effectLst/>
                          <a:latin typeface="+mj-lt"/>
                          <a:cs typeface="Arial" charset="0"/>
                        </a:rPr>
                        <a:t>25</a:t>
                      </a:r>
                      <a:endParaRPr kumimoji="0" lang="de-DE" sz="2000" b="0" i="0" u="none" strike="noStrike" cap="none" normalizeH="0" baseline="0" dirty="0" smtClean="0">
                        <a:ln>
                          <a:noFill/>
                        </a:ln>
                        <a:solidFill>
                          <a:srgbClr val="009900"/>
                        </a:solidFill>
                        <a:effectLst/>
                        <a:latin typeface="+mj-lt"/>
                      </a:endParaRPr>
                    </a:p>
                  </a:txBody>
                  <a:tcPr horzOverflow="overflow">
                    <a:solidFill>
                      <a:srgbClr val="6E7ED0"/>
                    </a:solidFill>
                  </a:tcPr>
                </a:tc>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Arial" charset="0"/>
                        </a:rPr>
                        <a:t>Zum Lösen von Blockaden und seelischen Verhärtungen</a:t>
                      </a:r>
                      <a:endParaRPr kumimoji="0" lang="de-DE" sz="1600" b="0" i="0" u="none" strike="noStrike" cap="none" normalizeH="0" baseline="0" dirty="0" smtClean="0">
                        <a:ln>
                          <a:noFill/>
                        </a:ln>
                        <a:solidFill>
                          <a:schemeClr val="tx1"/>
                        </a:solidFill>
                        <a:effectLst/>
                        <a:latin typeface="+mj-lt"/>
                      </a:endParaRPr>
                    </a:p>
                  </a:txBody>
                  <a:tcPr horzOverflow="overflow">
                    <a:solidFill>
                      <a:srgbClr val="6E7ED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357290" y="571480"/>
            <a:ext cx="7215238" cy="1143000"/>
          </a:xfrm>
        </p:spPr>
        <p:style>
          <a:lnRef idx="3">
            <a:schemeClr val="lt1"/>
          </a:lnRef>
          <a:fillRef idx="1">
            <a:schemeClr val="accent1"/>
          </a:fillRef>
          <a:effectRef idx="1">
            <a:schemeClr val="accent1"/>
          </a:effectRef>
          <a:fontRef idx="minor">
            <a:schemeClr val="lt1"/>
          </a:fontRef>
        </p:style>
        <p:txBody>
          <a:bodyPr anchor="ctr"/>
          <a:lstStyle/>
          <a:p>
            <a:pPr eaLnBrk="1" hangingPunct="1"/>
            <a:r>
              <a:rPr lang="de-DE" dirty="0" smtClean="0"/>
              <a:t>Seelischen Verhärtungen</a:t>
            </a:r>
          </a:p>
        </p:txBody>
      </p:sp>
      <p:graphicFrame>
        <p:nvGraphicFramePr>
          <p:cNvPr id="5" name="Tabelle 4"/>
          <p:cNvGraphicFramePr>
            <a:graphicFrameLocks noGrp="1"/>
          </p:cNvGraphicFramePr>
          <p:nvPr>
            <p:extLst>
              <p:ext uri="{D42A27DB-BD31-4B8C-83A1-F6EECF244321}">
                <p14:modId xmlns:p14="http://schemas.microsoft.com/office/powerpoint/2010/main" val="2819700722"/>
              </p:ext>
            </p:extLst>
          </p:nvPr>
        </p:nvGraphicFramePr>
        <p:xfrm>
          <a:off x="1357290" y="1928802"/>
          <a:ext cx="7286676" cy="4114799"/>
        </p:xfrm>
        <a:graphic>
          <a:graphicData uri="http://schemas.openxmlformats.org/drawingml/2006/table">
            <a:tbl>
              <a:tblPr firstRow="1" bandRow="1">
                <a:tableStyleId>{5C22544A-7EE6-4342-B048-85BDC9FD1C3A}</a:tableStyleId>
              </a:tblPr>
              <a:tblGrid>
                <a:gridCol w="3000396"/>
                <a:gridCol w="500066"/>
                <a:gridCol w="642942"/>
                <a:gridCol w="3143272"/>
              </a:tblGrid>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dirty="0" smtClean="0">
                          <a:ln>
                            <a:noFill/>
                          </a:ln>
                          <a:effectLst/>
                        </a:rPr>
                        <a:t>Piper </a:t>
                      </a:r>
                      <a:r>
                        <a:rPr kumimoji="0" lang="de-DE" sz="2800" u="none" strike="noStrike" cap="none" normalizeH="0" baseline="0" dirty="0" err="1" smtClean="0">
                          <a:ln>
                            <a:noFill/>
                          </a:ln>
                          <a:effectLst/>
                        </a:rPr>
                        <a:t>meth</a:t>
                      </a:r>
                      <a:r>
                        <a:rPr kumimoji="0" lang="de-DE" sz="2800" u="none" strike="noStrike" cap="none" normalizeH="0" baseline="0" dirty="0" smtClean="0">
                          <a:ln>
                            <a:noFill/>
                          </a:ln>
                          <a:effectLst/>
                        </a:rPr>
                        <a:t>.</a:t>
                      </a:r>
                      <a:endParaRPr kumimoji="0" lang="de-DE" sz="2800" b="0" i="0" u="none" strike="noStrike" cap="none" normalizeH="0" baseline="0" dirty="0" smtClean="0">
                        <a:ln>
                          <a:noFill/>
                        </a:ln>
                        <a:solidFill>
                          <a:schemeClr val="tx2"/>
                        </a:solidFill>
                        <a:effectLst/>
                        <a:latin typeface="Arial"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u="none" strike="noStrike" cap="none" normalizeH="0" baseline="0" smtClean="0">
                          <a:ln>
                            <a:noFill/>
                          </a:ln>
                          <a:effectLst/>
                        </a:rPr>
                        <a:t>Ø</a:t>
                      </a:r>
                      <a:endParaRPr kumimoji="0" lang="de-DE" sz="2000" b="0" i="0" u="none" strike="noStrike" cap="none" normalizeH="0" baseline="0" smtClean="0">
                        <a:ln>
                          <a:noFill/>
                        </a:ln>
                        <a:solidFill>
                          <a:schemeClr val="tx1"/>
                        </a:solidFill>
                        <a:effectLst/>
                        <a:latin typeface="Tahoma" pitchFamily="34" charset="0"/>
                      </a:endParaRPr>
                    </a:p>
                  </a:txBody>
                  <a:tcPr horzOverflow="overflow"/>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smtClean="0">
                          <a:ln>
                            <a:noFill/>
                          </a:ln>
                          <a:effectLst/>
                        </a:rPr>
                        <a:t>15</a:t>
                      </a:r>
                      <a:endParaRPr kumimoji="0" lang="de-DE" sz="28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smtClean="0">
                          <a:ln>
                            <a:noFill/>
                          </a:ln>
                          <a:effectLst/>
                        </a:rPr>
                        <a:t>Harmonisierend</a:t>
                      </a:r>
                      <a:endParaRPr kumimoji="0" lang="de-DE" sz="2800" b="0" i="0" u="none" strike="noStrike" cap="none" normalizeH="0" baseline="0" smtClean="0">
                        <a:ln>
                          <a:noFill/>
                        </a:ln>
                        <a:solidFill>
                          <a:schemeClr val="tx1"/>
                        </a:solidFill>
                        <a:effectLst/>
                        <a:latin typeface="Arial" charset="0"/>
                      </a:endParaRPr>
                    </a:p>
                  </a:txBody>
                  <a:tcPr horzOverflow="overflow"/>
                </a:tc>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smtClean="0">
                          <a:ln>
                            <a:noFill/>
                          </a:ln>
                          <a:effectLst/>
                        </a:rPr>
                        <a:t>Eleutherococcus</a:t>
                      </a:r>
                      <a:endParaRPr kumimoji="0" lang="de-DE" sz="2800" b="0" i="0" u="none" strike="noStrike" cap="none" normalizeH="0" baseline="0" smtClean="0">
                        <a:ln>
                          <a:noFill/>
                        </a:ln>
                        <a:solidFill>
                          <a:schemeClr val="tx2"/>
                        </a:solidFill>
                        <a:effectLst/>
                        <a:latin typeface="Arial"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u="none" strike="noStrike" cap="none" normalizeH="0" baseline="0" smtClean="0">
                          <a:ln>
                            <a:noFill/>
                          </a:ln>
                          <a:effectLst/>
                        </a:rPr>
                        <a:t>Ø</a:t>
                      </a:r>
                      <a:endParaRPr kumimoji="0" lang="de-DE" sz="2000" b="0" i="0" u="none" strike="noStrike" cap="none" normalizeH="0" baseline="0" smtClean="0">
                        <a:ln>
                          <a:noFill/>
                        </a:ln>
                        <a:solidFill>
                          <a:schemeClr val="tx1"/>
                        </a:solidFill>
                        <a:effectLst/>
                        <a:latin typeface="Tahoma" pitchFamily="34" charset="0"/>
                      </a:endParaRPr>
                    </a:p>
                  </a:txBody>
                  <a:tcPr horzOverflow="overflow"/>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smtClean="0">
                          <a:ln>
                            <a:noFill/>
                          </a:ln>
                          <a:effectLst/>
                        </a:rPr>
                        <a:t>10</a:t>
                      </a:r>
                      <a:endParaRPr kumimoji="0" lang="de-DE" sz="28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smtClean="0">
                          <a:ln>
                            <a:noFill/>
                          </a:ln>
                          <a:effectLst/>
                        </a:rPr>
                        <a:t>Adaptogene Eigenschaft</a:t>
                      </a:r>
                      <a:endParaRPr kumimoji="0" lang="de-DE" sz="2800" b="0" i="0" u="none" strike="noStrike" cap="none" normalizeH="0" baseline="0" smtClean="0">
                        <a:ln>
                          <a:noFill/>
                        </a:ln>
                        <a:solidFill>
                          <a:schemeClr val="tx1"/>
                        </a:solidFill>
                        <a:effectLst/>
                        <a:latin typeface="Arial" charset="0"/>
                      </a:endParaRPr>
                    </a:p>
                  </a:txBody>
                  <a:tcPr horzOverflow="overflow"/>
                </a:tc>
              </a:tr>
              <a:tr h="370840">
                <a:tc>
                  <a:txBody>
                    <a:bodyPr/>
                    <a:lstStyle/>
                    <a:p>
                      <a:pPr marL="0" marR="0" lvl="0" indent="0" algn="l" defTabSz="914400" rtl="0" eaLnBrk="1" fontAlgn="b" latinLnBrk="0" hangingPunct="1">
                        <a:lnSpc>
                          <a:spcPct val="100000"/>
                        </a:lnSpc>
                        <a:spcBef>
                          <a:spcPct val="20000"/>
                        </a:spcBef>
                        <a:spcAft>
                          <a:spcPct val="0"/>
                        </a:spcAft>
                        <a:buClrTx/>
                        <a:buSzTx/>
                        <a:buFontTx/>
                        <a:buNone/>
                        <a:tabLst/>
                      </a:pPr>
                      <a:r>
                        <a:rPr kumimoji="0" lang="de-DE" sz="2800" u="none" strike="noStrike" cap="none" normalizeH="0" baseline="0" smtClean="0">
                          <a:ln>
                            <a:noFill/>
                          </a:ln>
                          <a:effectLst/>
                        </a:rPr>
                        <a:t>Zingiber</a:t>
                      </a:r>
                      <a:endParaRPr kumimoji="0" lang="de-DE" sz="2800" b="0" i="0" u="none" strike="noStrike" cap="none" normalizeH="0" baseline="0" smtClean="0">
                        <a:ln>
                          <a:noFill/>
                        </a:ln>
                        <a:solidFill>
                          <a:schemeClr val="tx1"/>
                        </a:solidFill>
                        <a:effectLst/>
                        <a:latin typeface="Arial" charset="0"/>
                        <a:cs typeface="Arial"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000" u="none" strike="noStrike" cap="none" normalizeH="0" baseline="0" smtClean="0">
                          <a:ln>
                            <a:noFill/>
                          </a:ln>
                          <a:effectLst/>
                        </a:rPr>
                        <a:t>Ø</a:t>
                      </a:r>
                      <a:endParaRPr kumimoji="0" lang="de-DE" sz="2000" b="0" i="0" u="none" strike="noStrike" cap="none" normalizeH="0" baseline="0" smtClean="0">
                        <a:ln>
                          <a:noFill/>
                        </a:ln>
                        <a:solidFill>
                          <a:schemeClr val="tx1"/>
                        </a:solidFill>
                        <a:effectLst/>
                        <a:latin typeface="Tahoma" pitchFamily="34" charset="0"/>
                        <a:cs typeface="Tahoma" pitchFamily="34" charset="0"/>
                      </a:endParaRPr>
                    </a:p>
                  </a:txBody>
                  <a:tcPr horzOverflow="overflow"/>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smtClean="0">
                          <a:ln>
                            <a:noFill/>
                          </a:ln>
                          <a:effectLst/>
                        </a:rPr>
                        <a:t>5</a:t>
                      </a:r>
                      <a:endParaRPr kumimoji="0" lang="de-DE" sz="2800" b="0"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dirty="0" smtClean="0">
                          <a:ln>
                            <a:noFill/>
                          </a:ln>
                          <a:effectLst/>
                        </a:rPr>
                        <a:t>Zum Lösen von Blockaden und seelischen Verhärtungen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800" u="none" strike="noStrike" cap="none" normalizeH="0" baseline="0" dirty="0" smtClean="0">
                          <a:ln>
                            <a:noFill/>
                          </a:ln>
                          <a:effectLst/>
                        </a:rPr>
                        <a:t>Stärkt den Energiefluss</a:t>
                      </a:r>
                      <a:endParaRPr kumimoji="0" lang="de-DE" sz="2800" b="0" i="0" u="none" strike="noStrike" cap="none" normalizeH="0" baseline="0" dirty="0" smtClean="0">
                        <a:ln>
                          <a:noFill/>
                        </a:ln>
                        <a:solidFill>
                          <a:schemeClr val="tx1"/>
                        </a:solidFill>
                        <a:effectLst/>
                        <a:latin typeface="Arial" charset="0"/>
                        <a:cs typeface="Arial" charset="0"/>
                      </a:endParaRPr>
                    </a:p>
                  </a:txBody>
                  <a:tcPr horzOverflow="overflow"/>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986393976"/>
              </p:ext>
            </p:extLst>
          </p:nvPr>
        </p:nvGraphicFramePr>
        <p:xfrm>
          <a:off x="0" y="1236980"/>
          <a:ext cx="10177682" cy="4009390"/>
        </p:xfrm>
        <a:graphic>
          <a:graphicData uri="http://schemas.openxmlformats.org/presentationml/2006/ole">
            <mc:AlternateContent xmlns:mc="http://schemas.openxmlformats.org/markup-compatibility/2006">
              <mc:Choice xmlns:v="urn:schemas-microsoft-com:vml" Requires="v">
                <p:oleObj spid="_x0000_s16417" name="Dokument" r:id="rId4" imgW="7124700" imgH="2806700" progId="Word.Document.12">
                  <p:embed/>
                </p:oleObj>
              </mc:Choice>
              <mc:Fallback>
                <p:oleObj name="Dokument" r:id="rId4" imgW="7124700" imgH="2806700" progId="Word.Document.12">
                  <p:embed/>
                  <p:pic>
                    <p:nvPicPr>
                      <p:cNvPr id="0" name=""/>
                      <p:cNvPicPr/>
                      <p:nvPr/>
                    </p:nvPicPr>
                    <p:blipFill>
                      <a:blip r:embed="rId5"/>
                      <a:stretch>
                        <a:fillRect/>
                      </a:stretch>
                    </p:blipFill>
                    <p:spPr>
                      <a:xfrm>
                        <a:off x="0" y="1236980"/>
                        <a:ext cx="10177682" cy="4009390"/>
                      </a:xfrm>
                      <a:prstGeom prst="rect">
                        <a:avLst/>
                      </a:prstGeom>
                    </p:spPr>
                  </p:pic>
                </p:oleObj>
              </mc:Fallback>
            </mc:AlternateContent>
          </a:graphicData>
        </a:graphic>
      </p:graphicFrame>
    </p:spTree>
    <p:extLst>
      <p:ext uri="{BB962C8B-B14F-4D97-AF65-F5344CB8AC3E}">
        <p14:creationId xmlns:p14="http://schemas.microsoft.com/office/powerpoint/2010/main" val="87155584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4276752639"/>
              </p:ext>
            </p:extLst>
          </p:nvPr>
        </p:nvGraphicFramePr>
        <p:xfrm>
          <a:off x="-1" y="1271270"/>
          <a:ext cx="10206697" cy="4020820"/>
        </p:xfrm>
        <a:graphic>
          <a:graphicData uri="http://schemas.openxmlformats.org/presentationml/2006/ole">
            <mc:AlternateContent xmlns:mc="http://schemas.openxmlformats.org/markup-compatibility/2006">
              <mc:Choice xmlns:v="urn:schemas-microsoft-com:vml" Requires="v">
                <p:oleObj spid="_x0000_s17441" name="Dokument" r:id="rId4" imgW="7124700" imgH="2806700" progId="Word.Document.12">
                  <p:embed/>
                </p:oleObj>
              </mc:Choice>
              <mc:Fallback>
                <p:oleObj name="Dokument" r:id="rId4" imgW="7124700" imgH="2806700" progId="Word.Document.12">
                  <p:embed/>
                  <p:pic>
                    <p:nvPicPr>
                      <p:cNvPr id="0" name=""/>
                      <p:cNvPicPr/>
                      <p:nvPr/>
                    </p:nvPicPr>
                    <p:blipFill>
                      <a:blip r:embed="rId5"/>
                      <a:stretch>
                        <a:fillRect/>
                      </a:stretch>
                    </p:blipFill>
                    <p:spPr>
                      <a:xfrm>
                        <a:off x="-1" y="1271270"/>
                        <a:ext cx="10206697" cy="4020820"/>
                      </a:xfrm>
                      <a:prstGeom prst="rect">
                        <a:avLst/>
                      </a:prstGeom>
                    </p:spPr>
                  </p:pic>
                </p:oleObj>
              </mc:Fallback>
            </mc:AlternateContent>
          </a:graphicData>
        </a:graphic>
      </p:graphicFrame>
    </p:spTree>
    <p:extLst>
      <p:ext uri="{BB962C8B-B14F-4D97-AF65-F5344CB8AC3E}">
        <p14:creationId xmlns:p14="http://schemas.microsoft.com/office/powerpoint/2010/main" val="198264356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074816889"/>
              </p:ext>
            </p:extLst>
          </p:nvPr>
        </p:nvGraphicFramePr>
        <p:xfrm>
          <a:off x="0" y="1202690"/>
          <a:ext cx="10148668" cy="3997960"/>
        </p:xfrm>
        <a:graphic>
          <a:graphicData uri="http://schemas.openxmlformats.org/presentationml/2006/ole">
            <mc:AlternateContent xmlns:mc="http://schemas.openxmlformats.org/markup-compatibility/2006">
              <mc:Choice xmlns:v="urn:schemas-microsoft-com:vml" Requires="v">
                <p:oleObj spid="_x0000_s18465" name="Dokument" r:id="rId4" imgW="7124700" imgH="2806700" progId="Word.Document.12">
                  <p:embed/>
                </p:oleObj>
              </mc:Choice>
              <mc:Fallback>
                <p:oleObj name="Dokument" r:id="rId4" imgW="7124700" imgH="2806700" progId="Word.Document.12">
                  <p:embed/>
                  <p:pic>
                    <p:nvPicPr>
                      <p:cNvPr id="0" name=""/>
                      <p:cNvPicPr/>
                      <p:nvPr/>
                    </p:nvPicPr>
                    <p:blipFill>
                      <a:blip r:embed="rId5"/>
                      <a:stretch>
                        <a:fillRect/>
                      </a:stretch>
                    </p:blipFill>
                    <p:spPr>
                      <a:xfrm>
                        <a:off x="0" y="1202690"/>
                        <a:ext cx="10148668" cy="3997960"/>
                      </a:xfrm>
                      <a:prstGeom prst="rect">
                        <a:avLst/>
                      </a:prstGeom>
                    </p:spPr>
                  </p:pic>
                </p:oleObj>
              </mc:Fallback>
            </mc:AlternateContent>
          </a:graphicData>
        </a:graphic>
      </p:graphicFrame>
    </p:spTree>
    <p:extLst>
      <p:ext uri="{BB962C8B-B14F-4D97-AF65-F5344CB8AC3E}">
        <p14:creationId xmlns:p14="http://schemas.microsoft.com/office/powerpoint/2010/main" val="187316445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2" name="Picture 2" descr="Angelica archangelica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0"/>
            <a:ext cx="5616575" cy="7488238"/>
          </a:xfrm>
          <a:prstGeom prst="rect">
            <a:avLst/>
          </a:prstGeom>
          <a:noFill/>
          <a:extLst>
            <a:ext uri="{909E8E84-426E-40dd-AFC4-6F175D3DCCD1}">
              <a14:hiddenFill xmlns:a14="http://schemas.microsoft.com/office/drawing/2010/main">
                <a:solidFill>
                  <a:srgbClr val="FFFFFF"/>
                </a:solidFill>
              </a14:hiddenFill>
            </a:ext>
          </a:extLst>
        </p:spPr>
      </p:pic>
      <p:sp>
        <p:nvSpPr>
          <p:cNvPr id="711683" name="Text Box 3"/>
          <p:cNvSpPr txBox="1">
            <a:spLocks noChangeArrowheads="1"/>
          </p:cNvSpPr>
          <p:nvPr/>
        </p:nvSpPr>
        <p:spPr bwMode="auto">
          <a:xfrm>
            <a:off x="1979613" y="6165850"/>
            <a:ext cx="22013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Angelica </a:t>
            </a:r>
            <a:r>
              <a:rPr lang="de-DE" dirty="0" err="1"/>
              <a:t>archangelica</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1906" y="323850"/>
            <a:ext cx="6580187" cy="1143000"/>
          </a:xfrm>
        </p:spPr>
        <p:txBody>
          <a:bodyPr>
            <a:normAutofit/>
          </a:bodyPr>
          <a:lstStyle/>
          <a:p>
            <a:pPr algn="ctr"/>
            <a:r>
              <a:rPr lang="de-DE" sz="3200" b="1" dirty="0">
                <a:solidFill>
                  <a:srgbClr val="FFFF00"/>
                </a:solidFill>
                <a:latin typeface="Times New Roman" pitchFamily="-112" charset="0"/>
                <a:ea typeface="Times New Roman" pitchFamily="-112" charset="0"/>
                <a:cs typeface="Times New Roman" pitchFamily="-112" charset="0"/>
              </a:rPr>
              <a:t>ANGELICA ARCHANGELICA (Engelwurz)</a:t>
            </a:r>
            <a:endParaRPr lang="de-DE" sz="3200" dirty="0">
              <a:solidFill>
                <a:srgbClr val="FFFF00"/>
              </a:solidFill>
            </a:endParaRPr>
          </a:p>
        </p:txBody>
      </p:sp>
      <p:sp>
        <p:nvSpPr>
          <p:cNvPr id="87052" name="Fußzeilenplatzhalter 4"/>
          <p:cNvSpPr>
            <a:spLocks noGrp="1"/>
          </p:cNvSpPr>
          <p:nvPr>
            <p:ph type="ftr" sz="quarter" idx="11"/>
          </p:nvPr>
        </p:nvSpPr>
        <p:spPr/>
        <p:txBody>
          <a:bodyPr/>
          <a:lstStyle/>
          <a:p>
            <a:pPr>
              <a:defRPr/>
            </a:pPr>
            <a:r>
              <a:rPr lang="de-DE"/>
              <a:t>Vollendete Heilkraft der Natur</a:t>
            </a:r>
          </a:p>
        </p:txBody>
      </p:sp>
      <p:graphicFrame>
        <p:nvGraphicFramePr>
          <p:cNvPr id="3" name="Tabelle 2"/>
          <p:cNvGraphicFramePr>
            <a:graphicFrameLocks noGrp="1"/>
          </p:cNvGraphicFramePr>
          <p:nvPr>
            <p:extLst>
              <p:ext uri="{D42A27DB-BD31-4B8C-83A1-F6EECF244321}">
                <p14:modId xmlns:p14="http://schemas.microsoft.com/office/powerpoint/2010/main" val="4182782832"/>
              </p:ext>
            </p:extLst>
          </p:nvPr>
        </p:nvGraphicFramePr>
        <p:xfrm>
          <a:off x="571501" y="1714500"/>
          <a:ext cx="7929563" cy="4474846"/>
        </p:xfrm>
        <a:graphic>
          <a:graphicData uri="http://schemas.openxmlformats.org/drawingml/2006/table">
            <a:tbl>
              <a:tblPr/>
              <a:tblGrid>
                <a:gridCol w="2701925"/>
                <a:gridCol w="5227638"/>
              </a:tblGrid>
              <a:tr h="447484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990975" algn="r"/>
                        </a:tabLst>
                      </a:pPr>
                      <a:r>
                        <a:rPr kumimoji="0" lang="de-DE" sz="1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a:r>
                      <a:br>
                        <a:rPr kumimoji="0" lang="de-DE" sz="1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br>
                      <a:endParaRPr kumimoji="0" lang="de-DE" sz="1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1"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Leitlinie</a:t>
                      </a: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a:t>
                      </a:r>
                      <a:r>
                        <a:rPr kumimoji="0" lang="de-DE" sz="2000" b="0" i="0" u="none" strike="noStrike" cap="none" normalizeH="0" baseline="0" dirty="0" err="1">
                          <a:ln>
                            <a:noFill/>
                          </a:ln>
                          <a:solidFill>
                            <a:srgbClr val="FFFF00"/>
                          </a:solidFill>
                          <a:effectLst/>
                          <a:latin typeface="Times New Roman" pitchFamily="-112" charset="0"/>
                          <a:ea typeface="Times New Roman" pitchFamily="-112" charset="0"/>
                          <a:cs typeface="Times New Roman" pitchFamily="-112" charset="0"/>
                        </a:rPr>
                        <a:t>Stomachicum</a:t>
                      </a:r>
                      <a:endParaRPr kumimoji="0" lang="de-DE" sz="14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Mittelbild: </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Appetitlosigkeit</a:t>
                      </a: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und Erkrankungen des Verdauungskanals mit Meteorismus. Schleimkatarrhe der Bronchien und Nieren. Im Mittelalter viel gebrauchtes Pestmittel.</a:t>
                      </a:r>
                      <a:endParaRPr kumimoji="0" lang="de-DE" sz="14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Anwendung: </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mehrmals täglich 10 Tropfen der </a:t>
                      </a:r>
                      <a:r>
                        <a:rPr kumimoji="0" lang="de-DE" sz="2000" b="0" i="0" u="none" strike="noStrike" cap="none" normalizeH="0" baseline="0" dirty="0" err="1">
                          <a:ln>
                            <a:noFill/>
                          </a:ln>
                          <a:solidFill>
                            <a:srgbClr val="FFFF00"/>
                          </a:solidFill>
                          <a:effectLst/>
                          <a:latin typeface="Times New Roman" pitchFamily="-112" charset="0"/>
                          <a:ea typeface="Times New Roman" pitchFamily="-112" charset="0"/>
                          <a:cs typeface="Times New Roman" pitchFamily="-112" charset="0"/>
                        </a:rPr>
                        <a:t>spagyrischen</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Essenz vor den Mahlzeiten in Wasser oder auf Zucker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0907" name="Picture 1"/>
          <p:cNvPicPr>
            <a:picLocks noChangeAspect="1" noChangeArrowheads="1"/>
          </p:cNvPicPr>
          <p:nvPr/>
        </p:nvPicPr>
        <p:blipFill>
          <a:blip r:embed="rId2" cstate="print"/>
          <a:srcRect/>
          <a:stretch>
            <a:fillRect/>
          </a:stretch>
        </p:blipFill>
        <p:spPr bwMode="auto">
          <a:xfrm>
            <a:off x="714376" y="2562226"/>
            <a:ext cx="2428875" cy="2987040"/>
          </a:xfrm>
          <a:prstGeom prst="rect">
            <a:avLst/>
          </a:prstGeom>
          <a:solidFill>
            <a:srgbClr val="FFFFFF"/>
          </a:solidFill>
          <a:ln w="9525">
            <a:noFill/>
            <a:miter lim="800000"/>
            <a:headEnd/>
            <a:tailEnd/>
          </a:ln>
        </p:spPr>
      </p:pic>
      <p:sp>
        <p:nvSpPr>
          <p:cNvPr id="6" name="Textfeld 5"/>
          <p:cNvSpPr txBox="1">
            <a:spLocks noChangeArrowheads="1"/>
          </p:cNvSpPr>
          <p:nvPr/>
        </p:nvSpPr>
        <p:spPr bwMode="auto">
          <a:xfrm>
            <a:off x="3286125" y="4114800"/>
            <a:ext cx="5500688" cy="1785104"/>
          </a:xfrm>
          <a:prstGeom prst="rect">
            <a:avLst/>
          </a:prstGeom>
          <a:noFill/>
          <a:ln w="9525">
            <a:noFill/>
            <a:miter lim="800000"/>
            <a:headEnd/>
            <a:tailEnd/>
          </a:ln>
        </p:spPr>
        <p:txBody>
          <a:bodyPr>
            <a:prstTxWarp prst="textNoShape">
              <a:avLst/>
            </a:prstTxWarp>
            <a:spAutoFit/>
          </a:bodyPr>
          <a:lstStyle/>
          <a:p>
            <a:r>
              <a:rPr lang="de-DE" sz="2000" b="1">
                <a:solidFill>
                  <a:srgbClr val="FF0000"/>
                </a:solidFill>
                <a:latin typeface="Times New Roman" pitchFamily="-112" charset="0"/>
                <a:ea typeface="Times New Roman" pitchFamily="-112" charset="0"/>
                <a:cs typeface="Times New Roman" pitchFamily="-112" charset="0"/>
              </a:rPr>
              <a:t>Emotion:</a:t>
            </a:r>
          </a:p>
          <a:p>
            <a:r>
              <a:rPr lang="de-DE" b="1">
                <a:solidFill>
                  <a:srgbClr val="00B050"/>
                </a:solidFill>
              </a:rPr>
              <a:t>schüchtern, zaghaft und mutlos mit Mangel an Selbstvertrauen</a:t>
            </a:r>
            <a:r>
              <a:rPr lang="de-DE" b="1">
                <a:solidFill>
                  <a:srgbClr val="FF0000"/>
                </a:solidFill>
              </a:rPr>
              <a:t>. Zur Stärkung der Ich-Kräfte, führt zur eigenen Mitte, erhöhte die psychische Widerstandskraft und das Vertrauen in das eigene Leben.</a:t>
            </a:r>
          </a:p>
          <a:p>
            <a:endParaRPr lang="de-DE"/>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68313" y="333376"/>
            <a:ext cx="8229600" cy="1143000"/>
          </a:xfrm>
        </p:spPr>
        <p:txBody>
          <a:bodyPr/>
          <a:lstStyle/>
          <a:p>
            <a:r>
              <a:rPr lang="de-DE" sz="4000" u="sng"/>
              <a:t>Angelica archangelica</a:t>
            </a:r>
            <a:r>
              <a:rPr lang="de-DE" sz="2800"/>
              <a:t> (Engelwurz)</a:t>
            </a:r>
            <a:endParaRPr lang="de-DE" sz="4000" u="sng"/>
          </a:p>
        </p:txBody>
      </p:sp>
      <p:sp>
        <p:nvSpPr>
          <p:cNvPr id="79875" name="Rectangle 3"/>
          <p:cNvSpPr>
            <a:spLocks noGrp="1" noChangeArrowheads="1"/>
          </p:cNvSpPr>
          <p:nvPr>
            <p:ph idx="1"/>
          </p:nvPr>
        </p:nvSpPr>
        <p:spPr>
          <a:xfrm>
            <a:off x="1285875" y="1371600"/>
            <a:ext cx="7715250" cy="4572000"/>
          </a:xfrm>
        </p:spPr>
        <p:txBody>
          <a:bodyPr/>
          <a:lstStyle/>
          <a:p>
            <a:pPr>
              <a:lnSpc>
                <a:spcPct val="90000"/>
              </a:lnSpc>
            </a:pPr>
            <a:r>
              <a:rPr lang="de-DE" sz="2400"/>
              <a:t>Nervensystem: beruhigt Ängste, Tonikum</a:t>
            </a:r>
          </a:p>
          <a:p>
            <a:pPr>
              <a:lnSpc>
                <a:spcPct val="90000"/>
              </a:lnSpc>
            </a:pPr>
            <a:r>
              <a:rPr lang="de-DE" sz="2400"/>
              <a:t>gibt Schutz und bringt Gleichgewicht und Orientierung</a:t>
            </a:r>
          </a:p>
          <a:p>
            <a:pPr>
              <a:lnSpc>
                <a:spcPct val="90000"/>
              </a:lnSpc>
            </a:pPr>
            <a:r>
              <a:rPr lang="de-DE" sz="2400"/>
              <a:t>Hormonsystem: oestrogen- und progesteron-regulierende Wirkung, bei Menstruations- u. Wechseljahresbeschwerden</a:t>
            </a:r>
          </a:p>
          <a:p>
            <a:pPr>
              <a:lnSpc>
                <a:spcPct val="90000"/>
              </a:lnSpc>
            </a:pPr>
            <a:r>
              <a:rPr lang="de-DE" sz="2400"/>
              <a:t>harmonisierend auf die Verdauungsorgane,</a:t>
            </a:r>
          </a:p>
          <a:p>
            <a:pPr>
              <a:lnSpc>
                <a:spcPct val="90000"/>
              </a:lnSpc>
              <a:buFontTx/>
              <a:buNone/>
            </a:pPr>
            <a:r>
              <a:rPr lang="de-DE" sz="2400"/>
              <a:t>   bei Dysfunktion von Magen, Leber, Pankreas</a:t>
            </a:r>
          </a:p>
          <a:p>
            <a:pPr>
              <a:lnSpc>
                <a:spcPct val="90000"/>
              </a:lnSpc>
            </a:pPr>
            <a:r>
              <a:rPr lang="de-DE" sz="2400"/>
              <a:t>Diabetes mellitus</a:t>
            </a:r>
          </a:p>
          <a:p>
            <a:pPr>
              <a:lnSpc>
                <a:spcPct val="90000"/>
              </a:lnSpc>
            </a:pPr>
            <a:r>
              <a:rPr lang="de-DE" sz="2400"/>
              <a:t>leberbedingte Migräne</a:t>
            </a:r>
          </a:p>
          <a:p>
            <a:pPr>
              <a:lnSpc>
                <a:spcPct val="90000"/>
              </a:lnSpc>
            </a:pPr>
            <a:endParaRPr lang="de-DE" sz="240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ChangeArrowheads="1"/>
          </p:cNvSpPr>
          <p:nvPr/>
        </p:nvSpPr>
        <p:spPr bwMode="auto">
          <a:xfrm>
            <a:off x="1428728" y="342878"/>
            <a:ext cx="7715272"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höhere Instanz in uns</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führend, leitend</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umhüllend – Ich schütze dich</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Engelreich / Außerirdisch</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das Höhere in mir, woran ich mich wenden kann</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Erwachsener Teil</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Meditation</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Herz öffnend</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das Leben ist nicht, was du meinst</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Lass dir helfen</a:t>
            </a:r>
            <a:endParaRPr kumimoji="0" lang="de-DE" sz="12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85918" y="394692"/>
            <a:ext cx="7000924" cy="5262979"/>
          </a:xfrm>
          <a:prstGeom prst="rect">
            <a:avLst/>
          </a:prstGeom>
        </p:spPr>
        <p:txBody>
          <a:bodyPr wrap="square">
            <a:spAutoFit/>
          </a:bodyPr>
          <a:lstStyle/>
          <a:p>
            <a:pPr lvl="0" eaLnBrk="0" hangingPunct="0">
              <a:buFontTx/>
              <a:buChar char="•"/>
              <a:tabLst>
                <a:tab pos="457200" algn="l"/>
              </a:tabLst>
            </a:pPr>
            <a:r>
              <a:rPr lang="de-DE" sz="2400" dirty="0" smtClean="0">
                <a:ea typeface="Times New Roman" pitchFamily="18" charset="0"/>
              </a:rPr>
              <a:t>wir sind da</a:t>
            </a:r>
            <a:endParaRPr lang="de-DE" sz="1100" dirty="0" smtClean="0"/>
          </a:p>
          <a:p>
            <a:pPr lvl="0" eaLnBrk="0" hangingPunct="0">
              <a:buFontTx/>
              <a:buChar char="•"/>
              <a:tabLst>
                <a:tab pos="457200" algn="l"/>
              </a:tabLst>
            </a:pPr>
            <a:r>
              <a:rPr lang="de-DE" sz="2400" dirty="0" smtClean="0">
                <a:ea typeface="Times New Roman" pitchFamily="18" charset="0"/>
              </a:rPr>
              <a:t>neue Ressourcen in mir</a:t>
            </a:r>
            <a:endParaRPr lang="de-DE" sz="1100" dirty="0" smtClean="0"/>
          </a:p>
          <a:p>
            <a:pPr lvl="0" eaLnBrk="0" hangingPunct="0">
              <a:buFontTx/>
              <a:buChar char="•"/>
              <a:tabLst>
                <a:tab pos="457200" algn="l"/>
              </a:tabLst>
            </a:pPr>
            <a:r>
              <a:rPr lang="de-DE" sz="2400" dirty="0" smtClean="0">
                <a:ea typeface="Times New Roman" pitchFamily="18" charset="0"/>
              </a:rPr>
              <a:t>sehr sanft – sehr stark</a:t>
            </a:r>
            <a:endParaRPr lang="de-DE" sz="1100" dirty="0" smtClean="0"/>
          </a:p>
          <a:p>
            <a:pPr lvl="0" eaLnBrk="0" hangingPunct="0">
              <a:buFontTx/>
              <a:buChar char="•"/>
              <a:tabLst>
                <a:tab pos="457200" algn="l"/>
              </a:tabLst>
            </a:pPr>
            <a:r>
              <a:rPr lang="de-DE" sz="2400" dirty="0" smtClean="0">
                <a:ea typeface="Times New Roman" pitchFamily="18" charset="0"/>
              </a:rPr>
              <a:t>allumfassend</a:t>
            </a:r>
            <a:endParaRPr lang="de-DE" sz="1100" dirty="0" smtClean="0"/>
          </a:p>
          <a:p>
            <a:pPr lvl="0" eaLnBrk="0" hangingPunct="0">
              <a:buFontTx/>
              <a:buChar char="•"/>
              <a:tabLst>
                <a:tab pos="457200" algn="l"/>
              </a:tabLst>
            </a:pPr>
            <a:r>
              <a:rPr lang="de-DE" sz="2400" dirty="0" smtClean="0">
                <a:ea typeface="Times New Roman" pitchFamily="18" charset="0"/>
              </a:rPr>
              <a:t>die Führung: nicht nur die Höhere auch die Innere</a:t>
            </a:r>
            <a:endParaRPr lang="de-DE" sz="1100" dirty="0" smtClean="0"/>
          </a:p>
          <a:p>
            <a:pPr lvl="0" eaLnBrk="0" hangingPunct="0">
              <a:buFontTx/>
              <a:buChar char="•"/>
              <a:tabLst>
                <a:tab pos="457200" algn="l"/>
              </a:tabLst>
            </a:pPr>
            <a:r>
              <a:rPr lang="de-DE" sz="2400" dirty="0" smtClean="0">
                <a:ea typeface="Times New Roman" pitchFamily="18" charset="0"/>
              </a:rPr>
              <a:t>allumfassendes Bewusstsein</a:t>
            </a:r>
            <a:endParaRPr lang="de-DE" sz="1100" dirty="0" smtClean="0"/>
          </a:p>
          <a:p>
            <a:pPr lvl="0" eaLnBrk="0" hangingPunct="0">
              <a:buFontTx/>
              <a:buChar char="•"/>
              <a:tabLst>
                <a:tab pos="457200" algn="l"/>
              </a:tabLst>
            </a:pPr>
            <a:r>
              <a:rPr lang="de-DE" sz="2400" dirty="0" smtClean="0">
                <a:ea typeface="Times New Roman" pitchFamily="18" charset="0"/>
              </a:rPr>
              <a:t>versteckte Hintergründe wahrnehmen und verstehen können</a:t>
            </a:r>
            <a:endParaRPr lang="de-DE" sz="1100" dirty="0" smtClean="0"/>
          </a:p>
          <a:p>
            <a:pPr lvl="0" eaLnBrk="0" hangingPunct="0">
              <a:buFontTx/>
              <a:buChar char="•"/>
              <a:tabLst>
                <a:tab pos="457200" algn="l"/>
              </a:tabLst>
            </a:pPr>
            <a:r>
              <a:rPr lang="de-DE" sz="2400" dirty="0" smtClean="0">
                <a:ea typeface="Times New Roman" pitchFamily="18" charset="0"/>
              </a:rPr>
              <a:t>ausrichtend</a:t>
            </a:r>
            <a:endParaRPr lang="de-DE" sz="1100" dirty="0" smtClean="0"/>
          </a:p>
          <a:p>
            <a:pPr lvl="0" eaLnBrk="0" hangingPunct="0">
              <a:buFontTx/>
              <a:buChar char="•"/>
              <a:tabLst>
                <a:tab pos="457200" algn="l"/>
              </a:tabLst>
            </a:pPr>
            <a:r>
              <a:rPr lang="de-DE" sz="2400" dirty="0" smtClean="0">
                <a:ea typeface="Times New Roman" pitchFamily="18" charset="0"/>
              </a:rPr>
              <a:t>trägt zu allen heilenden Prozessen bei, auf allen Ebenen</a:t>
            </a:r>
            <a:endParaRPr lang="de-DE" sz="1100" dirty="0" smtClean="0"/>
          </a:p>
          <a:p>
            <a:pPr lvl="0" eaLnBrk="0" hangingPunct="0">
              <a:buFontTx/>
              <a:buChar char="•"/>
              <a:tabLst>
                <a:tab pos="457200" algn="l"/>
              </a:tabLst>
            </a:pPr>
            <a:r>
              <a:rPr lang="de-DE" sz="2400" dirty="0" smtClean="0">
                <a:ea typeface="Times New Roman" pitchFamily="18" charset="0"/>
              </a:rPr>
              <a:t>Mein Bewusstsein – das Bewusstsein</a:t>
            </a:r>
          </a:p>
          <a:p>
            <a:pPr lvl="0" eaLnBrk="0" hangingPunct="0">
              <a:tabLst>
                <a:tab pos="457200" algn="l"/>
              </a:tabLst>
            </a:pPr>
            <a:r>
              <a:rPr lang="de-DE" sz="2400" dirty="0" smtClean="0">
                <a:ea typeface="Times New Roman" pitchFamily="18" charset="0"/>
              </a:rPr>
              <a:t>Selbstständige Entwicklung</a:t>
            </a:r>
            <a:r>
              <a:rPr lang="de-DE" sz="1100" dirty="0" smtClean="0"/>
              <a:t> </a:t>
            </a:r>
            <a:endParaRPr lang="de-DE" sz="32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5400" dirty="0" smtClean="0">
                <a:solidFill>
                  <a:srgbClr val="FFC000"/>
                </a:solidFill>
              </a:rPr>
              <a:t>Guten Morgen</a:t>
            </a:r>
            <a:endParaRPr lang="de-DE" sz="5400" dirty="0">
              <a:solidFill>
                <a:srgbClr val="FFC000"/>
              </a:solidFill>
            </a:endParaRPr>
          </a:p>
        </p:txBody>
      </p:sp>
      <p:sp>
        <p:nvSpPr>
          <p:cNvPr id="3" name="Inhaltsplatzhalter 2"/>
          <p:cNvSpPr>
            <a:spLocks noGrp="1"/>
          </p:cNvSpPr>
          <p:nvPr>
            <p:ph idx="1"/>
          </p:nvPr>
        </p:nvSpPr>
        <p:spPr/>
        <p:txBody>
          <a:bodyPr/>
          <a:lstStyle/>
          <a:p>
            <a:endParaRPr lang="de-DE" dirty="0"/>
          </a:p>
        </p:txBody>
      </p:sp>
      <p:pic>
        <p:nvPicPr>
          <p:cNvPr id="7" name="Grafik 10" descr="smily14.jpg"/>
          <p:cNvPicPr/>
          <p:nvPr/>
        </p:nvPicPr>
        <p:blipFill>
          <a:blip r:embed="rId2" cstate="print"/>
          <a:stretch>
            <a:fillRect/>
          </a:stretch>
        </p:blipFill>
        <p:spPr>
          <a:xfrm>
            <a:off x="2143108" y="1928802"/>
            <a:ext cx="4643470" cy="378621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p:cNvGraphicFramePr>
            <a:graphicFrameLocks noChangeAspect="1"/>
          </p:cNvGraphicFramePr>
          <p:nvPr>
            <p:extLst>
              <p:ext uri="{D42A27DB-BD31-4B8C-83A1-F6EECF244321}">
                <p14:modId xmlns:p14="http://schemas.microsoft.com/office/powerpoint/2010/main" val="1113589823"/>
              </p:ext>
            </p:extLst>
          </p:nvPr>
        </p:nvGraphicFramePr>
        <p:xfrm>
          <a:off x="167440" y="295776"/>
          <a:ext cx="10086048" cy="6562224"/>
        </p:xfrm>
        <a:graphic>
          <a:graphicData uri="http://schemas.openxmlformats.org/presentationml/2006/ole">
            <mc:AlternateContent xmlns:mc="http://schemas.openxmlformats.org/markup-compatibility/2006">
              <mc:Choice xmlns:v="urn:schemas-microsoft-com:vml" Requires="v">
                <p:oleObj spid="_x0000_s1059" name="Dokument" r:id="rId4" imgW="7124700" imgH="4635500" progId="Word.Document.12">
                  <p:embed/>
                </p:oleObj>
              </mc:Choice>
              <mc:Fallback>
                <p:oleObj name="Dokument" r:id="rId4" imgW="7124700" imgH="4635500" progId="Word.Document.12">
                  <p:embed/>
                  <p:pic>
                    <p:nvPicPr>
                      <p:cNvPr id="0" name=""/>
                      <p:cNvPicPr/>
                      <p:nvPr/>
                    </p:nvPicPr>
                    <p:blipFill>
                      <a:blip r:embed="rId5"/>
                      <a:stretch>
                        <a:fillRect/>
                      </a:stretch>
                    </p:blipFill>
                    <p:spPr>
                      <a:xfrm>
                        <a:off x="167440" y="295776"/>
                        <a:ext cx="10086048" cy="6562224"/>
                      </a:xfrm>
                      <a:prstGeom prst="rect">
                        <a:avLst/>
                      </a:prstGeom>
                    </p:spPr>
                  </p:pic>
                </p:oleObj>
              </mc:Fallback>
            </mc:AlternateContent>
          </a:graphicData>
        </a:graphic>
      </p:graphicFrame>
    </p:spTree>
    <p:extLst>
      <p:ext uri="{BB962C8B-B14F-4D97-AF65-F5344CB8AC3E}">
        <p14:creationId xmlns:p14="http://schemas.microsoft.com/office/powerpoint/2010/main" val="414422270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p:txBody>
          <a:bodyPr/>
          <a:lstStyle/>
          <a:p>
            <a:pPr eaLnBrk="1" hangingPunct="1"/>
            <a:r>
              <a:rPr lang="de-DE" smtClean="0"/>
              <a:t>Spagyrische Herstellung</a:t>
            </a:r>
          </a:p>
        </p:txBody>
      </p:sp>
      <p:pic>
        <p:nvPicPr>
          <p:cNvPr id="35843" name="Picture 1027" descr="E:\MSOffice\Winword\Staufen\Spagyrik\SYSTEM1.JPG"/>
          <p:cNvPicPr>
            <a:picLocks noGrp="1" noChangeAspect="1" noChangeArrowheads="1"/>
          </p:cNvPicPr>
          <p:nvPr>
            <p:ph idx="1"/>
          </p:nvPr>
        </p:nvPicPr>
        <p:blipFill rotWithShape="1">
          <a:blip r:embed="rId3" cstate="print"/>
          <a:srcRect b="27882"/>
          <a:stretch/>
        </p:blipFill>
        <p:spPr>
          <a:xfrm>
            <a:off x="2514600" y="1905000"/>
            <a:ext cx="4419600" cy="3365499"/>
          </a:xfrm>
          <a:solidFill>
            <a:srgbClr val="FFFFFF"/>
          </a:solidFill>
        </p:spPr>
      </p:pic>
      <p:sp>
        <p:nvSpPr>
          <p:cNvPr id="35844" name="Text Box 1028"/>
          <p:cNvSpPr txBox="1">
            <a:spLocks noChangeArrowheads="1"/>
          </p:cNvSpPr>
          <p:nvPr/>
        </p:nvSpPr>
        <p:spPr bwMode="auto">
          <a:xfrm>
            <a:off x="0" y="2438400"/>
            <a:ext cx="2514600" cy="2647950"/>
          </a:xfrm>
          <a:prstGeom prst="rect">
            <a:avLst/>
          </a:prstGeom>
          <a:noFill/>
          <a:ln w="9525">
            <a:noFill/>
            <a:miter lim="800000"/>
            <a:headEnd/>
            <a:tailEnd/>
          </a:ln>
        </p:spPr>
        <p:txBody>
          <a:bodyPr>
            <a:spAutoFit/>
          </a:bodyPr>
          <a:lstStyle/>
          <a:p>
            <a:pPr>
              <a:spcBef>
                <a:spcPct val="50000"/>
              </a:spcBef>
            </a:pPr>
            <a:r>
              <a:rPr lang="de-DE" sz="2400" dirty="0">
                <a:latin typeface="Times New Roman" pitchFamily="18" charset="0"/>
              </a:rPr>
              <a:t>Geistige (</a:t>
            </a:r>
            <a:r>
              <a:rPr lang="de-DE" sz="2400" dirty="0">
                <a:solidFill>
                  <a:srgbClr val="FA6F06"/>
                </a:solidFill>
                <a:latin typeface="Times New Roman" pitchFamily="18" charset="0"/>
              </a:rPr>
              <a:t>Merkur</a:t>
            </a:r>
            <a:r>
              <a:rPr lang="de-DE" sz="2400" dirty="0">
                <a:latin typeface="Times New Roman" pitchFamily="18" charset="0"/>
              </a:rPr>
              <a:t>) und seelische (</a:t>
            </a:r>
            <a:r>
              <a:rPr lang="de-DE" sz="2400" dirty="0">
                <a:solidFill>
                  <a:srgbClr val="FA6F06"/>
                </a:solidFill>
                <a:latin typeface="Times New Roman" pitchFamily="18" charset="0"/>
              </a:rPr>
              <a:t>Sulfur</a:t>
            </a:r>
            <a:r>
              <a:rPr lang="de-DE" sz="2400" dirty="0">
                <a:latin typeface="Times New Roman" pitchFamily="18" charset="0"/>
              </a:rPr>
              <a:t>) Qualitäten werden durch die Wasserdampf-destillation herausgelöst</a:t>
            </a:r>
          </a:p>
        </p:txBody>
      </p:sp>
      <p:sp>
        <p:nvSpPr>
          <p:cNvPr id="35845" name="Text Box 1029"/>
          <p:cNvSpPr txBox="1">
            <a:spLocks noChangeArrowheads="1"/>
          </p:cNvSpPr>
          <p:nvPr/>
        </p:nvSpPr>
        <p:spPr bwMode="auto">
          <a:xfrm>
            <a:off x="6934200" y="3352800"/>
            <a:ext cx="1981200" cy="1917700"/>
          </a:xfrm>
          <a:prstGeom prst="rect">
            <a:avLst/>
          </a:prstGeom>
          <a:noFill/>
          <a:ln w="9525">
            <a:noFill/>
            <a:miter lim="800000"/>
            <a:headEnd/>
            <a:tailEnd/>
          </a:ln>
        </p:spPr>
        <p:txBody>
          <a:bodyPr>
            <a:spAutoFit/>
          </a:bodyPr>
          <a:lstStyle/>
          <a:p>
            <a:r>
              <a:rPr lang="de-DE" sz="2400"/>
              <a:t>Die Mineralsalze</a:t>
            </a:r>
          </a:p>
          <a:p>
            <a:r>
              <a:rPr lang="de-DE" sz="2400"/>
              <a:t>werden mit dem Destillat vereinigt </a:t>
            </a:r>
          </a:p>
        </p:txBody>
      </p:sp>
      <p:sp>
        <p:nvSpPr>
          <p:cNvPr id="35846" name="Text Box 1030"/>
          <p:cNvSpPr txBox="1">
            <a:spLocks noChangeArrowheads="1"/>
          </p:cNvSpPr>
          <p:nvPr/>
        </p:nvSpPr>
        <p:spPr bwMode="auto">
          <a:xfrm>
            <a:off x="5130800" y="3854450"/>
            <a:ext cx="584200" cy="457200"/>
          </a:xfrm>
          <a:prstGeom prst="rect">
            <a:avLst/>
          </a:prstGeom>
          <a:noFill/>
          <a:ln w="9525">
            <a:noFill/>
            <a:miter lim="800000"/>
            <a:headEnd/>
            <a:tailEnd/>
          </a:ln>
        </p:spPr>
        <p:txBody>
          <a:bodyPr wrap="none">
            <a:spAutoFit/>
          </a:bodyPr>
          <a:lstStyle/>
          <a:p>
            <a:r>
              <a:rPr lang="de-DE" sz="2400" dirty="0">
                <a:solidFill>
                  <a:srgbClr val="FA6F06"/>
                </a:solidFill>
              </a:rPr>
              <a:t>Sal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dirty="0" smtClean="0"/>
              <a:t>Beeinflussung der Atmungsintensität lebenden Gewebes durch </a:t>
            </a:r>
            <a:r>
              <a:rPr lang="de-DE" sz="3200" dirty="0" err="1" smtClean="0"/>
              <a:t>spagyrische</a:t>
            </a:r>
            <a:r>
              <a:rPr lang="de-DE" sz="3200" dirty="0" smtClean="0"/>
              <a:t> Essenzen</a:t>
            </a:r>
            <a:endParaRPr lang="de-DE" sz="3200"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20889349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p:cNvSpPr txBox="1"/>
          <p:nvPr/>
        </p:nvSpPr>
        <p:spPr>
          <a:xfrm>
            <a:off x="137164" y="6350000"/>
            <a:ext cx="8639918" cy="369332"/>
          </a:xfrm>
          <a:prstGeom prst="rect">
            <a:avLst/>
          </a:prstGeom>
          <a:noFill/>
        </p:spPr>
        <p:txBody>
          <a:bodyPr wrap="none" rtlCol="0">
            <a:spAutoFit/>
          </a:bodyPr>
          <a:lstStyle/>
          <a:p>
            <a:r>
              <a:rPr lang="de-DE" dirty="0" smtClean="0"/>
              <a:t>Von Dr. Cremer, Köln, Mitarbeiter von Uni Prof Dr. Esser(Biologische Versuchsanstalt 1934</a:t>
            </a:r>
            <a:endParaRPr lang="de-DE" dirty="0"/>
          </a:p>
        </p:txBody>
      </p:sp>
    </p:spTree>
    <p:extLst>
      <p:ext uri="{BB962C8B-B14F-4D97-AF65-F5344CB8AC3E}">
        <p14:creationId xmlns:p14="http://schemas.microsoft.com/office/powerpoint/2010/main" val="10686343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r>
              <a:rPr lang="de-DE" sz="4000" smtClean="0">
                <a:latin typeface="Arial" pitchFamily="34" charset="0"/>
              </a:rPr>
              <a:t>Gedanken zum Therapieansatz</a:t>
            </a:r>
          </a:p>
        </p:txBody>
      </p:sp>
      <p:sp>
        <p:nvSpPr>
          <p:cNvPr id="69635" name="Rectangle 3"/>
          <p:cNvSpPr>
            <a:spLocks noGrp="1" noChangeArrowheads="1"/>
          </p:cNvSpPr>
          <p:nvPr>
            <p:ph idx="1"/>
          </p:nvPr>
        </p:nvSpPr>
        <p:spPr>
          <a:xfrm>
            <a:off x="0" y="2205990"/>
            <a:ext cx="9144000" cy="3505200"/>
          </a:xfrm>
        </p:spPr>
        <p:txBody>
          <a:bodyPr>
            <a:normAutofit fontScale="92500" lnSpcReduction="20000"/>
          </a:bodyPr>
          <a:lstStyle/>
          <a:p>
            <a:pPr algn="ctr">
              <a:lnSpc>
                <a:spcPct val="90000"/>
              </a:lnSpc>
              <a:buFontTx/>
              <a:buNone/>
            </a:pPr>
            <a:r>
              <a:rPr lang="de-DE" dirty="0" smtClean="0"/>
              <a:t> </a:t>
            </a:r>
            <a:r>
              <a:rPr lang="de-DE" dirty="0" smtClean="0">
                <a:latin typeface="Arial" pitchFamily="34" charset="0"/>
              </a:rPr>
              <a:t>„Es wird die Zeit kommen, da man erkennt,</a:t>
            </a:r>
          </a:p>
          <a:p>
            <a:pPr algn="ctr">
              <a:lnSpc>
                <a:spcPct val="90000"/>
              </a:lnSpc>
              <a:buFontTx/>
              <a:buNone/>
            </a:pPr>
            <a:r>
              <a:rPr lang="de-DE" dirty="0" smtClean="0">
                <a:latin typeface="Arial" pitchFamily="34" charset="0"/>
              </a:rPr>
              <a:t> dass jedes </a:t>
            </a:r>
            <a:r>
              <a:rPr lang="de-DE" b="1" dirty="0" smtClean="0">
                <a:latin typeface="Arial" pitchFamily="34" charset="0"/>
              </a:rPr>
              <a:t>Kranksein</a:t>
            </a:r>
            <a:r>
              <a:rPr lang="de-DE" dirty="0" smtClean="0">
                <a:latin typeface="Arial" pitchFamily="34" charset="0"/>
              </a:rPr>
              <a:t> die </a:t>
            </a:r>
          </a:p>
          <a:p>
            <a:pPr algn="ctr">
              <a:lnSpc>
                <a:spcPct val="90000"/>
              </a:lnSpc>
              <a:buFontTx/>
              <a:buNone/>
            </a:pPr>
            <a:r>
              <a:rPr lang="de-DE" b="1" dirty="0" smtClean="0">
                <a:latin typeface="Arial" pitchFamily="34" charset="0"/>
              </a:rPr>
              <a:t>Wirkung verkehrter Gedanken</a:t>
            </a:r>
            <a:r>
              <a:rPr lang="de-DE" dirty="0" smtClean="0">
                <a:latin typeface="Arial" pitchFamily="34" charset="0"/>
              </a:rPr>
              <a:t> ist.“</a:t>
            </a:r>
          </a:p>
          <a:p>
            <a:pPr algn="ctr">
              <a:lnSpc>
                <a:spcPct val="90000"/>
              </a:lnSpc>
              <a:buFontTx/>
              <a:buNone/>
            </a:pPr>
            <a:r>
              <a:rPr lang="de-DE" sz="1800" dirty="0" smtClean="0">
                <a:latin typeface="Arial" pitchFamily="34" charset="0"/>
              </a:rPr>
              <a:t>(Wilhelm von Humboldt, 1767–1835, </a:t>
            </a:r>
            <a:r>
              <a:rPr lang="de-DE" sz="1800" dirty="0" err="1" smtClean="0">
                <a:latin typeface="Arial" pitchFamily="34" charset="0"/>
              </a:rPr>
              <a:t>Mitbegründ</a:t>
            </a:r>
            <a:r>
              <a:rPr lang="de-DE" sz="1800" dirty="0" smtClean="0">
                <a:latin typeface="Arial" pitchFamily="34" charset="0"/>
              </a:rPr>
              <a:t>. Humboldt Universität Berlin)</a:t>
            </a:r>
          </a:p>
          <a:p>
            <a:pPr algn="ctr">
              <a:lnSpc>
                <a:spcPct val="90000"/>
              </a:lnSpc>
              <a:buFontTx/>
              <a:buNone/>
            </a:pPr>
            <a:endParaRPr lang="de-DE" sz="1800" dirty="0" smtClean="0">
              <a:latin typeface="Arial" pitchFamily="34" charset="0"/>
            </a:endParaRPr>
          </a:p>
          <a:p>
            <a:pPr algn="ctr">
              <a:lnSpc>
                <a:spcPct val="90000"/>
              </a:lnSpc>
              <a:buFontTx/>
              <a:buNone/>
            </a:pPr>
            <a:r>
              <a:rPr lang="de-DE" sz="2000" dirty="0" smtClean="0">
                <a:latin typeface="Arial" pitchFamily="34" charset="0"/>
              </a:rPr>
              <a:t>      </a:t>
            </a:r>
            <a:r>
              <a:rPr lang="de-DE" dirty="0" smtClean="0">
                <a:latin typeface="Arial" pitchFamily="34" charset="0"/>
              </a:rPr>
              <a:t>Jeder Gedanke mit den dazugehörigen Emotionen beeinflusst </a:t>
            </a:r>
          </a:p>
          <a:p>
            <a:pPr algn="ctr">
              <a:lnSpc>
                <a:spcPct val="90000"/>
              </a:lnSpc>
              <a:buFontTx/>
              <a:buNone/>
            </a:pPr>
            <a:r>
              <a:rPr lang="de-DE" u="sng" dirty="0" smtClean="0">
                <a:solidFill>
                  <a:srgbClr val="0070C0"/>
                </a:solidFill>
                <a:latin typeface="Arial" pitchFamily="34" charset="0"/>
              </a:rPr>
              <a:t>das ganze System Mensch</a:t>
            </a:r>
            <a:r>
              <a:rPr lang="de-DE" dirty="0" smtClean="0">
                <a:latin typeface="Arial" pitchFamily="34" charset="0"/>
              </a:rPr>
              <a:t>, </a:t>
            </a:r>
          </a:p>
          <a:p>
            <a:pPr algn="ctr">
              <a:lnSpc>
                <a:spcPct val="90000"/>
              </a:lnSpc>
              <a:buFontTx/>
              <a:buNone/>
            </a:pPr>
            <a:r>
              <a:rPr lang="de-DE" dirty="0" smtClean="0">
                <a:latin typeface="Arial" pitchFamily="34" charset="0"/>
              </a:rPr>
              <a:t>positiv und negativ.</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Schüßler – Angst mit Herzstichen</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95952365"/>
              </p:ext>
            </p:extLst>
          </p:nvPr>
        </p:nvGraphicFramePr>
        <p:xfrm>
          <a:off x="457200" y="1600200"/>
          <a:ext cx="8229600" cy="3759200"/>
        </p:xfrm>
        <a:graphic>
          <a:graphicData uri="http://schemas.openxmlformats.org/drawingml/2006/table">
            <a:tbl>
              <a:tblPr firstRow="1" bandRow="1">
                <a:tableStyleId>{5C22544A-7EE6-4342-B048-85BDC9FD1C3A}</a:tableStyleId>
              </a:tblPr>
              <a:tblGrid>
                <a:gridCol w="1323482"/>
                <a:gridCol w="6906118"/>
              </a:tblGrid>
              <a:tr h="370840">
                <a:tc>
                  <a:txBody>
                    <a:bodyPr/>
                    <a:lstStyle/>
                    <a:p>
                      <a:r>
                        <a:rPr lang="de-DE" dirty="0" smtClean="0"/>
                        <a:t>Ka </a:t>
                      </a:r>
                      <a:r>
                        <a:rPr lang="de-DE" dirty="0" err="1" smtClean="0"/>
                        <a:t>phos</a:t>
                      </a:r>
                      <a:endParaRPr lang="de-DE" dirty="0"/>
                    </a:p>
                  </a:txBody>
                  <a:tcPr/>
                </a:tc>
                <a:tc>
                  <a:txBody>
                    <a:bodyPr/>
                    <a:lstStyle/>
                    <a:p>
                      <a:r>
                        <a:rPr lang="de-DE" dirty="0" err="1" smtClean="0"/>
                        <a:t>Energetikum</a:t>
                      </a:r>
                      <a:r>
                        <a:rPr lang="de-DE" dirty="0" smtClean="0"/>
                        <a:t> bei nervöser Erschöpfung; Wechsel von Erregung und Erschöpfung; Sexuelle Neurasthenie; Dynamische und Adynamische Fieberzustände, </a:t>
                      </a:r>
                      <a:r>
                        <a:rPr lang="de-DE" dirty="0" err="1" smtClean="0"/>
                        <a:t>Resitenzschwäche</a:t>
                      </a:r>
                      <a:r>
                        <a:rPr lang="de-DE" dirty="0" smtClean="0"/>
                        <a:t>; Nervennahrungsmittel; Angstsyndrom</a:t>
                      </a:r>
                      <a:endParaRPr lang="de-DE" dirty="0"/>
                    </a:p>
                  </a:txBody>
                  <a:tcPr/>
                </a:tc>
              </a:tr>
              <a:tr h="370840">
                <a:tc>
                  <a:txBody>
                    <a:bodyPr/>
                    <a:lstStyle/>
                    <a:p>
                      <a:r>
                        <a:rPr lang="de-DE" dirty="0" smtClean="0"/>
                        <a:t>Mg </a:t>
                      </a:r>
                      <a:r>
                        <a:rPr lang="de-DE" dirty="0" err="1" smtClean="0"/>
                        <a:t>phos</a:t>
                      </a:r>
                      <a:endParaRPr lang="de-DE" dirty="0"/>
                    </a:p>
                  </a:txBody>
                  <a:tcPr/>
                </a:tc>
                <a:tc>
                  <a:txBody>
                    <a:bodyPr/>
                    <a:lstStyle/>
                    <a:p>
                      <a:r>
                        <a:rPr lang="de-DE" dirty="0" smtClean="0"/>
                        <a:t>Nervöse Rhythmusstörungen, normalisiert die Erregbarkeit des Herzmuskels. Für erhöhte Viskosität des Blutes mit Thromboseneigung; Vermindert </a:t>
                      </a:r>
                      <a:r>
                        <a:rPr lang="de-DE" dirty="0" err="1" smtClean="0"/>
                        <a:t>Bluttfettwerte</a:t>
                      </a:r>
                      <a:r>
                        <a:rPr lang="de-DE" dirty="0" smtClean="0"/>
                        <a:t>; Hypertone Regulationsstörungen; Herzneurose</a:t>
                      </a:r>
                      <a:endParaRPr lang="de-DE" dirty="0"/>
                    </a:p>
                  </a:txBody>
                  <a:tcPr/>
                </a:tc>
              </a:tr>
              <a:tr h="370840">
                <a:tc>
                  <a:txBody>
                    <a:bodyPr/>
                    <a:lstStyle/>
                    <a:p>
                      <a:r>
                        <a:rPr lang="de-DE" dirty="0" err="1" smtClean="0"/>
                        <a:t>Nacl</a:t>
                      </a:r>
                      <a:endParaRPr lang="de-DE" dirty="0"/>
                    </a:p>
                  </a:txBody>
                  <a:tcPr/>
                </a:tc>
                <a:tc>
                  <a:txBody>
                    <a:bodyPr/>
                    <a:lstStyle/>
                    <a:p>
                      <a:r>
                        <a:rPr lang="de-DE" dirty="0" smtClean="0"/>
                        <a:t>Veränderte </a:t>
                      </a:r>
                      <a:r>
                        <a:rPr lang="de-DE" dirty="0" err="1" smtClean="0"/>
                        <a:t>Blutvikosität</a:t>
                      </a:r>
                      <a:r>
                        <a:rPr lang="de-DE" dirty="0" smtClean="0"/>
                        <a:t> durch Verwässerung oder Eindickung des Blutes. Reguliert die Zellerregbarkeit des Herzmuskels. Anabolikum</a:t>
                      </a:r>
                      <a:endParaRPr lang="de-DE" dirty="0"/>
                    </a:p>
                  </a:txBody>
                  <a:tcPr/>
                </a:tc>
              </a:tr>
              <a:tr h="370840">
                <a:tc>
                  <a:txBody>
                    <a:bodyPr/>
                    <a:lstStyle/>
                    <a:p>
                      <a:endParaRPr lang="de-DE"/>
                    </a:p>
                  </a:txBody>
                  <a:tcPr/>
                </a:tc>
                <a:tc>
                  <a:txBody>
                    <a:bodyPr/>
                    <a:lstStyle/>
                    <a:p>
                      <a:endParaRPr lang="de-DE"/>
                    </a:p>
                  </a:txBody>
                  <a:tcPr/>
                </a:tc>
              </a:tr>
              <a:tr h="370840">
                <a:tc>
                  <a:txBody>
                    <a:bodyPr/>
                    <a:lstStyle/>
                    <a:p>
                      <a:endParaRPr lang="de-DE"/>
                    </a:p>
                  </a:txBody>
                  <a:tcPr/>
                </a:tc>
                <a:tc>
                  <a:txBody>
                    <a:bodyPr/>
                    <a:lstStyle/>
                    <a:p>
                      <a:endParaRPr lang="de-DE" dirty="0"/>
                    </a:p>
                  </a:txBody>
                  <a:tcPr/>
                </a:tc>
              </a:tr>
            </a:tbl>
          </a:graphicData>
        </a:graphic>
      </p:graphicFrame>
    </p:spTree>
    <p:extLst>
      <p:ext uri="{BB962C8B-B14F-4D97-AF65-F5344CB8AC3E}">
        <p14:creationId xmlns:p14="http://schemas.microsoft.com/office/powerpoint/2010/main" val="40474960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166412647"/>
              </p:ext>
            </p:extLst>
          </p:nvPr>
        </p:nvGraphicFramePr>
        <p:xfrm>
          <a:off x="0" y="1271270"/>
          <a:ext cx="10097985" cy="5363992"/>
        </p:xfrm>
        <a:graphic>
          <a:graphicData uri="http://schemas.openxmlformats.org/presentationml/2006/ole">
            <mc:AlternateContent xmlns:mc="http://schemas.openxmlformats.org/markup-compatibility/2006">
              <mc:Choice xmlns:v="urn:schemas-microsoft-com:vml" Requires="v">
                <p:oleObj spid="_x0000_s2082" name="Dokument" r:id="rId4" imgW="7124700" imgH="3784600" progId="Word.Document.12">
                  <p:embed/>
                </p:oleObj>
              </mc:Choice>
              <mc:Fallback>
                <p:oleObj name="Dokument" r:id="rId4" imgW="7124700" imgH="3784600" progId="Word.Document.12">
                  <p:embed/>
                  <p:pic>
                    <p:nvPicPr>
                      <p:cNvPr id="0" name=""/>
                      <p:cNvPicPr/>
                      <p:nvPr/>
                    </p:nvPicPr>
                    <p:blipFill>
                      <a:blip r:embed="rId5"/>
                      <a:stretch>
                        <a:fillRect/>
                      </a:stretch>
                    </p:blipFill>
                    <p:spPr>
                      <a:xfrm>
                        <a:off x="0" y="1271270"/>
                        <a:ext cx="10097985" cy="5363992"/>
                      </a:xfrm>
                      <a:prstGeom prst="rect">
                        <a:avLst/>
                      </a:prstGeom>
                    </p:spPr>
                  </p:pic>
                </p:oleObj>
              </mc:Fallback>
            </mc:AlternateContent>
          </a:graphicData>
        </a:graphic>
      </p:graphicFrame>
    </p:spTree>
    <p:extLst>
      <p:ext uri="{BB962C8B-B14F-4D97-AF65-F5344CB8AC3E}">
        <p14:creationId xmlns:p14="http://schemas.microsoft.com/office/powerpoint/2010/main" val="17873846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0" name="Picture 4" descr="Zingiber officinal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6901" name="Picture 5" descr="Zingiber officinale 2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3450" y="4510088"/>
            <a:ext cx="3130550" cy="2347912"/>
          </a:xfrm>
          <a:prstGeom prst="rect">
            <a:avLst/>
          </a:prstGeom>
          <a:noFill/>
          <a:extLst>
            <a:ext uri="{909E8E84-426E-40dd-AFC4-6F175D3DCCD1}">
              <a14:hiddenFill xmlns:a14="http://schemas.microsoft.com/office/drawing/2010/main">
                <a:solidFill>
                  <a:srgbClr val="FFFFFF"/>
                </a:solidFill>
              </a14:hiddenFill>
            </a:ext>
          </a:extLst>
        </p:spPr>
      </p:pic>
      <p:sp>
        <p:nvSpPr>
          <p:cNvPr id="336902" name="Text Box 6"/>
          <p:cNvSpPr txBox="1">
            <a:spLocks noChangeArrowheads="1"/>
          </p:cNvSpPr>
          <p:nvPr/>
        </p:nvSpPr>
        <p:spPr bwMode="auto">
          <a:xfrm>
            <a:off x="538163" y="6165850"/>
            <a:ext cx="9460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Zingiber</a:t>
            </a:r>
            <a:endParaRPr lang="de-DE" dirty="0"/>
          </a:p>
        </p:txBody>
      </p:sp>
    </p:spTree>
    <p:extLst>
      <p:ext uri="{BB962C8B-B14F-4D97-AF65-F5344CB8AC3E}">
        <p14:creationId xmlns:p14="http://schemas.microsoft.com/office/powerpoint/2010/main" val="28547328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1439" y="305730"/>
            <a:ext cx="8501122" cy="1938992"/>
          </a:xfrm>
          <a:prstGeom prst="rect">
            <a:avLst/>
          </a:prstGeom>
        </p:spPr>
        <p:txBody>
          <a:bodyPr wrap="square">
            <a:spAutoFit/>
          </a:bodyPr>
          <a:lstStyle/>
          <a:p>
            <a:r>
              <a:rPr lang="de-DE" sz="2400" b="1" dirty="0"/>
              <a:t>Nr. 25 	Zingiber</a:t>
            </a:r>
            <a:br>
              <a:rPr lang="de-DE" sz="2400" b="1" dirty="0"/>
            </a:br>
            <a:r>
              <a:rPr lang="de-DE" sz="2400" b="1" dirty="0"/>
              <a:t>Zum Lösen von Blockaden und seelischen Verhärtungen</a:t>
            </a:r>
            <a:br>
              <a:rPr lang="de-DE" sz="2400" b="1" dirty="0"/>
            </a:br>
            <a:r>
              <a:rPr lang="de-DE" sz="2400" b="1" dirty="0"/>
              <a:t> </a:t>
            </a:r>
            <a:r>
              <a:rPr lang="de-DE" sz="2400" dirty="0"/>
              <a:t/>
            </a:r>
            <a:br>
              <a:rPr lang="de-DE" sz="2400" dirty="0"/>
            </a:br>
            <a:r>
              <a:rPr lang="de-DE" sz="2400" b="1" dirty="0"/>
              <a:t>Blockiert durch übertriebene Härte und Disziplin zu sich und andere</a:t>
            </a:r>
            <a:r>
              <a:rPr lang="de-DE" sz="2400" dirty="0"/>
              <a:t> </a:t>
            </a:r>
          </a:p>
        </p:txBody>
      </p:sp>
      <p:graphicFrame>
        <p:nvGraphicFramePr>
          <p:cNvPr id="3" name="Tabelle 2"/>
          <p:cNvGraphicFramePr>
            <a:graphicFrameLocks noGrp="1"/>
          </p:cNvGraphicFramePr>
          <p:nvPr/>
        </p:nvGraphicFramePr>
        <p:xfrm>
          <a:off x="500034" y="2500305"/>
          <a:ext cx="7643866" cy="3857652"/>
        </p:xfrm>
        <a:graphic>
          <a:graphicData uri="http://schemas.openxmlformats.org/drawingml/2006/table">
            <a:tbl>
              <a:tblPr/>
              <a:tblGrid>
                <a:gridCol w="3821933"/>
                <a:gridCol w="3821933"/>
              </a:tblGrid>
              <a:tr h="3857652">
                <a:tc>
                  <a:txBody>
                    <a:bodyPr/>
                    <a:lstStyle/>
                    <a:p>
                      <a:pPr algn="l">
                        <a:spcAft>
                          <a:spcPts val="0"/>
                        </a:spcAft>
                      </a:pPr>
                      <a:endParaRPr lang="de-DE" sz="1200" dirty="0">
                        <a:latin typeface="Arial"/>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de-DE" sz="1600" dirty="0">
                        <a:latin typeface="Arial"/>
                        <a:ea typeface="Times New Roman"/>
                        <a:cs typeface="Times New Roman"/>
                      </a:endParaRPr>
                    </a:p>
                    <a:p>
                      <a:pPr algn="l">
                        <a:spcAft>
                          <a:spcPts val="0"/>
                        </a:spcAft>
                      </a:pPr>
                      <a:r>
                        <a:rPr lang="de-DE" sz="1600" dirty="0">
                          <a:latin typeface="Arial"/>
                          <a:ea typeface="Times New Roman"/>
                          <a:cs typeface="Times New Roman"/>
                        </a:rPr>
                        <a:t>Mittelbild: Appetit anregend und zur Aktivierung der Verdauungsvorgänge,</a:t>
                      </a:r>
                      <a:endParaRPr lang="de-DE" sz="1600" dirty="0">
                        <a:latin typeface="Times New Roman"/>
                        <a:ea typeface="Times New Roman"/>
                        <a:cs typeface="Times New Roman"/>
                      </a:endParaRPr>
                    </a:p>
                    <a:p>
                      <a:pPr algn="l">
                        <a:spcAft>
                          <a:spcPts val="0"/>
                        </a:spcAft>
                      </a:pPr>
                      <a:r>
                        <a:rPr lang="de-DE" sz="1600" dirty="0">
                          <a:latin typeface="Arial"/>
                          <a:ea typeface="Times New Roman"/>
                          <a:cs typeface="Times New Roman"/>
                        </a:rPr>
                        <a:t>Magenbeschwerden, Blähungen</a:t>
                      </a:r>
                      <a:endParaRPr lang="de-DE" sz="1600" dirty="0">
                        <a:latin typeface="Times New Roman"/>
                        <a:ea typeface="Times New Roman"/>
                        <a:cs typeface="Times New Roman"/>
                      </a:endParaRPr>
                    </a:p>
                    <a:p>
                      <a:pPr algn="l">
                        <a:spcAft>
                          <a:spcPts val="0"/>
                        </a:spcAft>
                      </a:pPr>
                      <a:r>
                        <a:rPr lang="de-DE" sz="1600" dirty="0">
                          <a:latin typeface="Arial"/>
                          <a:ea typeface="Times New Roman"/>
                          <a:cs typeface="Times New Roman"/>
                        </a:rPr>
                        <a:t>Emotionen:</a:t>
                      </a:r>
                      <a:endParaRPr lang="de-DE" sz="1600" dirty="0">
                        <a:latin typeface="Times New Roman"/>
                        <a:ea typeface="Times New Roman"/>
                        <a:cs typeface="Times New Roman"/>
                      </a:endParaRPr>
                    </a:p>
                    <a:p>
                      <a:pPr algn="l">
                        <a:spcAft>
                          <a:spcPts val="0"/>
                        </a:spcAft>
                      </a:pPr>
                      <a:r>
                        <a:rPr lang="de-DE" sz="1600" dirty="0">
                          <a:latin typeface="Arial"/>
                          <a:ea typeface="Times New Roman"/>
                          <a:cs typeface="Times New Roman"/>
                        </a:rPr>
                        <a:t>Erschöpft, verhärtet und blockiert durch übertriebene Härte und Disziplin sich selbst und anderen gegenüber. Zum Lösen von Blockaden und seelischen Verhärtungen. Hilft, die Lebensenergien frei und ungehindert fließen zu lassen; gibt Willens- und Entscheidungskraft!</a:t>
                      </a:r>
                      <a:endParaRPr lang="de-DE" sz="1600" dirty="0">
                        <a:latin typeface="Times New Roman"/>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 y="2743200"/>
            <a:ext cx="3596640" cy="330327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Calamu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350"/>
            <a:ext cx="5372100" cy="7272338"/>
          </a:xfrm>
          <a:prstGeom prst="rect">
            <a:avLst/>
          </a:prstGeom>
          <a:noFill/>
          <a:extLst>
            <a:ext uri="{909E8E84-426E-40dd-AFC4-6F175D3DCCD1}">
              <a14:hiddenFill xmlns:a14="http://schemas.microsoft.com/office/drawing/2010/main">
                <a:solidFill>
                  <a:srgbClr val="FFFFFF"/>
                </a:solidFill>
              </a14:hiddenFill>
            </a:ext>
          </a:extLst>
        </p:spPr>
      </p:pic>
      <p:pic>
        <p:nvPicPr>
          <p:cNvPr id="166915" name="Picture 3" descr="Calamu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6916" name="Text Box 4"/>
          <p:cNvSpPr txBox="1">
            <a:spLocks noChangeArrowheads="1"/>
          </p:cNvSpPr>
          <p:nvPr/>
        </p:nvSpPr>
        <p:spPr bwMode="auto">
          <a:xfrm>
            <a:off x="468313" y="6165850"/>
            <a:ext cx="20719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Calamus </a:t>
            </a:r>
            <a:r>
              <a:rPr lang="de-DE" dirty="0" err="1"/>
              <a:t>aromaticus</a:t>
            </a:r>
            <a:endParaRPr lang="de-DE" dirty="0"/>
          </a:p>
        </p:txBody>
      </p:sp>
    </p:spTree>
    <p:extLst>
      <p:ext uri="{BB962C8B-B14F-4D97-AF65-F5344CB8AC3E}">
        <p14:creationId xmlns:p14="http://schemas.microsoft.com/office/powerpoint/2010/main" val="29652397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810708704"/>
              </p:ext>
            </p:extLst>
          </p:nvPr>
        </p:nvGraphicFramePr>
        <p:xfrm>
          <a:off x="259792" y="1078493"/>
          <a:ext cx="8090496" cy="4409984"/>
        </p:xfrm>
        <a:graphic>
          <a:graphicData uri="http://schemas.openxmlformats.org/presentationml/2006/ole">
            <mc:AlternateContent xmlns:mc="http://schemas.openxmlformats.org/markup-compatibility/2006">
              <mc:Choice xmlns:v="urn:schemas-microsoft-com:vml" Requires="v">
                <p:oleObj spid="_x0000_s44051" name="Dokument" r:id="rId4" imgW="6197600" imgH="3378200" progId="Word.Document.12">
                  <p:embed/>
                </p:oleObj>
              </mc:Choice>
              <mc:Fallback>
                <p:oleObj name="Dokument" r:id="rId4" imgW="6197600" imgH="3378200" progId="Word.Document.12">
                  <p:embed/>
                  <p:pic>
                    <p:nvPicPr>
                      <p:cNvPr id="0" name=""/>
                      <p:cNvPicPr/>
                      <p:nvPr/>
                    </p:nvPicPr>
                    <p:blipFill>
                      <a:blip r:embed="rId5"/>
                      <a:stretch>
                        <a:fillRect/>
                      </a:stretch>
                    </p:blipFill>
                    <p:spPr>
                      <a:xfrm>
                        <a:off x="259792" y="1078493"/>
                        <a:ext cx="8090496" cy="4409984"/>
                      </a:xfrm>
                      <a:prstGeom prst="rect">
                        <a:avLst/>
                      </a:prstGeom>
                    </p:spPr>
                  </p:pic>
                </p:oleObj>
              </mc:Fallback>
            </mc:AlternateContent>
          </a:graphicData>
        </a:graphic>
      </p:graphicFrame>
    </p:spTree>
    <p:extLst>
      <p:ext uri="{BB962C8B-B14F-4D97-AF65-F5344CB8AC3E}">
        <p14:creationId xmlns:p14="http://schemas.microsoft.com/office/powerpoint/2010/main" val="5626934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34911" y="225527"/>
            <a:ext cx="8089341" cy="6494085"/>
          </a:xfrm>
          <a:prstGeom prst="rect">
            <a:avLst/>
          </a:prstGeom>
        </p:spPr>
        <p:txBody>
          <a:bodyPr wrap="square">
            <a:spAutoFit/>
          </a:bodyPr>
          <a:lstStyle/>
          <a:p>
            <a:r>
              <a:rPr lang="de-DE" sz="3200" b="1" dirty="0"/>
              <a:t/>
            </a:r>
            <a:br>
              <a:rPr lang="de-DE" sz="3200" b="1" dirty="0"/>
            </a:br>
            <a:r>
              <a:rPr lang="de-DE" sz="3200" b="1" dirty="0"/>
              <a:t>Zum Wiederaufbau nach seelischen Krisen; </a:t>
            </a:r>
            <a:br>
              <a:rPr lang="de-DE" sz="3200" b="1" dirty="0"/>
            </a:br>
            <a:r>
              <a:rPr lang="de-DE" sz="3200" b="1" dirty="0"/>
              <a:t>bringt Stärkung und den Mut, neue Erfahrungen wieder zulassen! </a:t>
            </a:r>
            <a:br>
              <a:rPr lang="de-DE" sz="3200" b="1" dirty="0"/>
            </a:br>
            <a:r>
              <a:rPr lang="de-DE" sz="3200" b="1" dirty="0"/>
              <a:t>„Steh- auf Männchen“ ;mutig</a:t>
            </a:r>
            <a:endParaRPr lang="de-DE" sz="3200" dirty="0"/>
          </a:p>
          <a:p>
            <a:r>
              <a:rPr lang="de-DE" sz="3200" b="1" dirty="0"/>
              <a:t>viel tragen können (im übertragenen Sinne)</a:t>
            </a:r>
            <a:endParaRPr lang="de-DE" sz="3200" dirty="0"/>
          </a:p>
          <a:p>
            <a:r>
              <a:rPr lang="de-DE" sz="3200" b="1" dirty="0"/>
              <a:t>Entwicklung von Verantwortungsgefühl</a:t>
            </a:r>
            <a:endParaRPr lang="de-DE" sz="3200" dirty="0"/>
          </a:p>
          <a:p>
            <a:r>
              <a:rPr lang="de-DE" sz="3200" b="1" dirty="0"/>
              <a:t>Gewissenhaft; nicht zu viel, nicht zu wenig annehmen</a:t>
            </a:r>
            <a:endParaRPr lang="de-DE" sz="3200" dirty="0"/>
          </a:p>
          <a:p>
            <a:r>
              <a:rPr lang="de-DE" sz="3200" b="1" dirty="0"/>
              <a:t>den Impuls folgend, dem</a:t>
            </a:r>
            <a:r>
              <a:rPr lang="de-DE" sz="3200" b="1" u="sng" dirty="0"/>
              <a:t> 1. Impuls</a:t>
            </a:r>
            <a:r>
              <a:rPr lang="de-DE" sz="3200" b="1" dirty="0"/>
              <a:t> folgen</a:t>
            </a:r>
            <a:endParaRPr lang="de-DE" sz="3200" dirty="0"/>
          </a:p>
          <a:p>
            <a:r>
              <a:rPr lang="de-DE" sz="3200" b="1" dirty="0"/>
              <a:t>Kräfte zusammensammeln, bündeln</a:t>
            </a:r>
            <a:endParaRPr lang="de-DE" sz="3200" dirty="0"/>
          </a:p>
          <a:p>
            <a:r>
              <a:rPr lang="de-DE" sz="3200" b="1" dirty="0"/>
              <a:t/>
            </a:r>
            <a:br>
              <a:rPr lang="de-DE" sz="3200" b="1" dirty="0"/>
            </a:br>
            <a:r>
              <a:rPr lang="de-DE" sz="3200" b="1" dirty="0"/>
              <a:t>Geschwächt, überfordert und mutlos  </a:t>
            </a:r>
            <a:endParaRPr lang="de-DE" sz="3200" dirty="0"/>
          </a:p>
        </p:txBody>
      </p:sp>
    </p:spTree>
    <p:extLst>
      <p:ext uri="{BB962C8B-B14F-4D97-AF65-F5344CB8AC3E}">
        <p14:creationId xmlns:p14="http://schemas.microsoft.com/office/powerpoint/2010/main" val="39338151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163532903"/>
              </p:ext>
            </p:extLst>
          </p:nvPr>
        </p:nvGraphicFramePr>
        <p:xfrm>
          <a:off x="0" y="1475232"/>
          <a:ext cx="9126126" cy="3204718"/>
        </p:xfrm>
        <a:graphic>
          <a:graphicData uri="http://schemas.openxmlformats.org/presentationml/2006/ole">
            <mc:AlternateContent xmlns:mc="http://schemas.openxmlformats.org/markup-compatibility/2006">
              <mc:Choice xmlns:v="urn:schemas-microsoft-com:vml" Requires="v">
                <p:oleObj spid="_x0000_s3105" name="Dokument" r:id="rId4" imgW="7124700" imgH="2501900" progId="Word.Document.12">
                  <p:embed/>
                </p:oleObj>
              </mc:Choice>
              <mc:Fallback>
                <p:oleObj name="Dokument" r:id="rId4" imgW="7124700" imgH="2501900" progId="Word.Document.12">
                  <p:embed/>
                  <p:pic>
                    <p:nvPicPr>
                      <p:cNvPr id="0" name=""/>
                      <p:cNvPicPr/>
                      <p:nvPr/>
                    </p:nvPicPr>
                    <p:blipFill>
                      <a:blip r:embed="rId5"/>
                      <a:stretch>
                        <a:fillRect/>
                      </a:stretch>
                    </p:blipFill>
                    <p:spPr>
                      <a:xfrm>
                        <a:off x="0" y="1475232"/>
                        <a:ext cx="9126126" cy="3204718"/>
                      </a:xfrm>
                      <a:prstGeom prst="rect">
                        <a:avLst/>
                      </a:prstGeom>
                    </p:spPr>
                  </p:pic>
                </p:oleObj>
              </mc:Fallback>
            </mc:AlternateContent>
          </a:graphicData>
        </a:graphic>
      </p:graphicFrame>
    </p:spTree>
    <p:extLst>
      <p:ext uri="{BB962C8B-B14F-4D97-AF65-F5344CB8AC3E}">
        <p14:creationId xmlns:p14="http://schemas.microsoft.com/office/powerpoint/2010/main" val="14522257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de-DE" smtClean="0"/>
              <a:t>Die 5 Elemente</a:t>
            </a:r>
          </a:p>
        </p:txBody>
      </p:sp>
      <p:sp>
        <p:nvSpPr>
          <p:cNvPr id="24579" name="Rectangle 4"/>
          <p:cNvSpPr>
            <a:spLocks noChangeArrowheads="1"/>
          </p:cNvSpPr>
          <p:nvPr/>
        </p:nvSpPr>
        <p:spPr bwMode="auto">
          <a:xfrm>
            <a:off x="2667000" y="1566863"/>
            <a:ext cx="9144000" cy="0"/>
          </a:xfrm>
          <a:prstGeom prst="rect">
            <a:avLst/>
          </a:prstGeom>
          <a:noFill/>
          <a:ln w="9525">
            <a:noFill/>
            <a:miter lim="800000"/>
            <a:headEnd/>
            <a:tailEnd/>
          </a:ln>
        </p:spPr>
        <p:txBody>
          <a:bodyPr>
            <a:spAutoFit/>
          </a:bodyPr>
          <a:lstStyle/>
          <a:p>
            <a:endParaRPr lang="de-DE"/>
          </a:p>
        </p:txBody>
      </p:sp>
      <p:pic>
        <p:nvPicPr>
          <p:cNvPr id="24580" name="Picture 3" descr="http://www.5-elemente.ch/images/Kreis-N.gif"/>
          <p:cNvPicPr>
            <a:picLocks noChangeAspect="1" noChangeArrowheads="1"/>
          </p:cNvPicPr>
          <p:nvPr/>
        </p:nvPicPr>
        <p:blipFill>
          <a:blip r:embed="rId2" r:link="rId3" cstate="print"/>
          <a:srcRect/>
          <a:stretch>
            <a:fillRect/>
          </a:stretch>
        </p:blipFill>
        <p:spPr bwMode="auto">
          <a:xfrm>
            <a:off x="2133600" y="1760538"/>
            <a:ext cx="4800600" cy="46926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Rosmarinus officinali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20713"/>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60099" name="Picture 3" descr="Rosmarinus officinalis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620713"/>
            <a:ext cx="4270375" cy="5688012"/>
          </a:xfrm>
          <a:prstGeom prst="rect">
            <a:avLst/>
          </a:prstGeom>
          <a:noFill/>
          <a:extLst>
            <a:ext uri="{909E8E84-426E-40dd-AFC4-6F175D3DCCD1}">
              <a14:hiddenFill xmlns:a14="http://schemas.microsoft.com/office/drawing/2010/main">
                <a:solidFill>
                  <a:srgbClr val="FFFFFF"/>
                </a:solidFill>
              </a14:hiddenFill>
            </a:ext>
          </a:extLst>
        </p:spPr>
      </p:pic>
      <p:sp>
        <p:nvSpPr>
          <p:cNvPr id="260100" name="Text Box 4"/>
          <p:cNvSpPr txBox="1">
            <a:spLocks noChangeArrowheads="1"/>
          </p:cNvSpPr>
          <p:nvPr/>
        </p:nvSpPr>
        <p:spPr bwMode="auto">
          <a:xfrm>
            <a:off x="395288" y="5734050"/>
            <a:ext cx="2223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Rosmarinus</a:t>
            </a:r>
            <a:r>
              <a:rPr lang="de-DE" dirty="0"/>
              <a:t> </a:t>
            </a:r>
            <a:r>
              <a:rPr lang="de-DE" dirty="0" err="1"/>
              <a:t>officinalis</a:t>
            </a:r>
            <a:endParaRPr lang="de-DE" dirty="0"/>
          </a:p>
        </p:txBody>
      </p:sp>
    </p:spTree>
    <p:extLst>
      <p:ext uri="{BB962C8B-B14F-4D97-AF65-F5344CB8AC3E}">
        <p14:creationId xmlns:p14="http://schemas.microsoft.com/office/powerpoint/2010/main" val="5063897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500034" y="169277"/>
            <a:ext cx="8143932"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22	Rosmarinus Officinalis</a:t>
            </a:r>
            <a:endParaRPr kumimoji="0" lang="de-DE" b="1"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rPr>
              <a:t>Zum Überwinden von innerer Trägheit und Festhalten an negativen Gewohnheiten; stärkt die Ich-Kräfte, den Willen und Die Durchsetzungsfreude, Hilft aufzumuntern, gibt Energie und Tatkraft</a:t>
            </a:r>
            <a:br>
              <a:rPr kumimoji="0" lang="de-DE" b="1" i="0" u="none" strike="noStrike" cap="none" normalizeH="0" baseline="0" dirty="0" smtClean="0">
                <a:ln>
                  <a:noFill/>
                </a:ln>
                <a:solidFill>
                  <a:schemeClr val="tx1"/>
                </a:solidFill>
                <a:effectLst/>
                <a:latin typeface="Arial" pitchFamily="34" charset="0"/>
                <a:ea typeface="Times New Roman" pitchFamily="18"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rPr>
              <a:t>Erschöpft, lustlos und ohne Antrieb</a:t>
            </a:r>
            <a:r>
              <a:rPr kumimoji="0" lang="it-IT" b="1" i="0" u="none" strike="noStrike" cap="none" normalizeH="0" baseline="0" dirty="0" smtClean="0">
                <a:ln>
                  <a:noFill/>
                </a:ln>
                <a:solidFill>
                  <a:srgbClr val="000000"/>
                </a:solidFill>
                <a:effectLst/>
                <a:latin typeface="Arial" pitchFamily="34" charset="0"/>
                <a:ea typeface="+mj-ea" charset="0"/>
              </a:rPr>
              <a:t> </a:t>
            </a:r>
            <a:endParaRPr kumimoji="0" lang="it-IT"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2012171830"/>
              </p:ext>
            </p:extLst>
          </p:nvPr>
        </p:nvGraphicFramePr>
        <p:xfrm>
          <a:off x="500034" y="2430780"/>
          <a:ext cx="8215370" cy="3998616"/>
        </p:xfrm>
        <a:graphic>
          <a:graphicData uri="http://schemas.openxmlformats.org/drawingml/2006/table">
            <a:tbl>
              <a:tblPr/>
              <a:tblGrid>
                <a:gridCol w="4553000"/>
                <a:gridCol w="3662370"/>
              </a:tblGrid>
              <a:tr h="3998616">
                <a:tc>
                  <a:txBody>
                    <a:bodyPr/>
                    <a:lstStyle/>
                    <a:p>
                      <a:pPr algn="l">
                        <a:spcAft>
                          <a:spcPts val="0"/>
                        </a:spcAft>
                        <a:tabLst>
                          <a:tab pos="7372350" algn="r"/>
                        </a:tabLst>
                      </a:pPr>
                      <a:endParaRPr lang="de-DE" sz="1200" dirty="0">
                        <a:solidFill>
                          <a:srgbClr val="FFFF00"/>
                        </a:solidFill>
                        <a:latin typeface="Arial"/>
                        <a:ea typeface="Times New Roman"/>
                        <a:cs typeface="Times New Roman"/>
                      </a:endParaRPr>
                    </a:p>
                    <a:p>
                      <a:pPr algn="l">
                        <a:spcAft>
                          <a:spcPts val="0"/>
                        </a:spcAft>
                      </a:pPr>
                      <a:r>
                        <a:rPr lang="de-DE" sz="1200" dirty="0">
                          <a:solidFill>
                            <a:srgbClr val="FFFF00"/>
                          </a:solidFill>
                          <a:latin typeface="Times New Roman"/>
                          <a:ea typeface="Times New Roman"/>
                          <a:cs typeface="Times New Roman"/>
                        </a:rPr>
                        <a:t/>
                      </a:r>
                      <a:br>
                        <a:rPr lang="de-DE" sz="1200" dirty="0">
                          <a:solidFill>
                            <a:srgbClr val="FFFF00"/>
                          </a:solidFill>
                          <a:latin typeface="Times New Roman"/>
                          <a:ea typeface="Times New Roman"/>
                          <a:cs typeface="Times New Roman"/>
                        </a:rPr>
                      </a:br>
                      <a:endParaRPr lang="de-DE" sz="1200" dirty="0">
                        <a:solidFill>
                          <a:srgbClr val="FFFF00"/>
                        </a:solidFill>
                        <a:latin typeface="Times New Roman"/>
                        <a:ea typeface="Times New Roman"/>
                        <a:cs typeface="Times New Roman"/>
                      </a:endParaRPr>
                    </a:p>
                    <a:p>
                      <a:pPr algn="l">
                        <a:spcAft>
                          <a:spcPts val="0"/>
                        </a:spcAft>
                      </a:pPr>
                      <a:r>
                        <a:rPr lang="de-DE" sz="1200" dirty="0">
                          <a:solidFill>
                            <a:srgbClr val="FFFF00"/>
                          </a:solidFill>
                          <a:latin typeface="Times New Roman"/>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7372350" algn="r"/>
                        </a:tabLst>
                      </a:pPr>
                      <a:endParaRPr lang="de-DE" sz="1800" dirty="0">
                        <a:solidFill>
                          <a:srgbClr val="FFFF00"/>
                        </a:solidFill>
                        <a:latin typeface="Times New Roman"/>
                        <a:ea typeface="Times New Roman"/>
                        <a:cs typeface="Times New Roman"/>
                      </a:endParaRPr>
                    </a:p>
                    <a:p>
                      <a:pPr algn="l">
                        <a:spcAft>
                          <a:spcPts val="0"/>
                        </a:spcAft>
                        <a:tabLst>
                          <a:tab pos="7372350" algn="r"/>
                        </a:tabLst>
                      </a:pPr>
                      <a:r>
                        <a:rPr lang="de-DE" sz="1600" dirty="0">
                          <a:solidFill>
                            <a:srgbClr val="FFFF00"/>
                          </a:solidFill>
                          <a:latin typeface="Calibri"/>
                          <a:ea typeface="Times New Roman"/>
                          <a:cs typeface="Times New Roman"/>
                        </a:rPr>
                        <a:t/>
                      </a:r>
                      <a:br>
                        <a:rPr lang="de-DE" sz="1600" dirty="0">
                          <a:solidFill>
                            <a:srgbClr val="FFFF00"/>
                          </a:solidFill>
                          <a:latin typeface="Calibri"/>
                          <a:ea typeface="Times New Roman"/>
                          <a:cs typeface="Times New Roman"/>
                        </a:rPr>
                      </a:br>
                      <a:r>
                        <a:rPr lang="de-DE" sz="1800" i="1" dirty="0">
                          <a:solidFill>
                            <a:srgbClr val="FFFF00"/>
                          </a:solidFill>
                          <a:latin typeface="Arial"/>
                          <a:ea typeface="Times New Roman"/>
                          <a:cs typeface="Times New Roman"/>
                        </a:rPr>
                        <a:t>Mittelbild: </a:t>
                      </a:r>
                      <a:r>
                        <a:rPr lang="de-DE" sz="1800" dirty="0">
                          <a:solidFill>
                            <a:srgbClr val="FFFF00"/>
                          </a:solidFill>
                          <a:latin typeface="Arial"/>
                          <a:ea typeface="Times New Roman"/>
                          <a:cs typeface="Times New Roman"/>
                        </a:rPr>
                        <a:t>Tonikum bei Magen‑ und Darmstörungen mit Blähsucht und Krämpfen, wirkt ausscheidend über Darm und Nieren bei Hautausschlägen, äußerlich gegen Gelenkentzündungen</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Anwendung:</a:t>
                      </a:r>
                      <a:r>
                        <a:rPr lang="de-DE" sz="1800" dirty="0">
                          <a:solidFill>
                            <a:srgbClr val="FFFF00"/>
                          </a:solidFill>
                          <a:latin typeface="Arial"/>
                          <a:ea typeface="Times New Roman"/>
                          <a:cs typeface="Times New Roman"/>
                        </a:rPr>
                        <a:t> 10‑40 Tropfen der Essenz in 1 Tasse Wasser während des Tages</a:t>
                      </a:r>
                      <a:endParaRPr lang="de-DE" sz="1800" dirty="0">
                        <a:solidFill>
                          <a:srgbClr val="FFFF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554" name="Rectangle 2"/>
          <p:cNvSpPr>
            <a:spLocks noChangeArrowheads="1"/>
          </p:cNvSpPr>
          <p:nvPr/>
        </p:nvSpPr>
        <p:spPr bwMode="auto">
          <a:xfrm>
            <a:off x="1254125" y="-350838"/>
            <a:ext cx="98425" cy="2095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pic>
        <p:nvPicPr>
          <p:cNvPr id="23556" name="Picture 4"/>
          <p:cNvPicPr>
            <a:picLocks noChangeAspect="1" noChangeArrowheads="1"/>
          </p:cNvPicPr>
          <p:nvPr/>
        </p:nvPicPr>
        <p:blipFill>
          <a:blip r:embed="rId2" cstate="print"/>
          <a:srcRect/>
          <a:stretch>
            <a:fillRect/>
          </a:stretch>
        </p:blipFill>
        <p:spPr bwMode="auto">
          <a:xfrm>
            <a:off x="2428860" y="4429132"/>
            <a:ext cx="2500330" cy="1875247"/>
          </a:xfrm>
          <a:prstGeom prst="rect">
            <a:avLst/>
          </a:prstGeom>
          <a:noFill/>
        </p:spPr>
      </p:pic>
      <p:pic>
        <p:nvPicPr>
          <p:cNvPr id="23555" name="Picture 3"/>
          <p:cNvPicPr>
            <a:picLocks noChangeAspect="1" noChangeArrowheads="1"/>
          </p:cNvPicPr>
          <p:nvPr/>
        </p:nvPicPr>
        <p:blipFill>
          <a:blip r:embed="rId3" cstate="print"/>
          <a:srcRect/>
          <a:stretch>
            <a:fillRect/>
          </a:stretch>
        </p:blipFill>
        <p:spPr bwMode="auto">
          <a:xfrm>
            <a:off x="571472" y="2714620"/>
            <a:ext cx="1930032" cy="2571768"/>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26271" y="1234440"/>
            <a:ext cx="7689224" cy="5262980"/>
          </a:xfrm>
          <a:prstGeom prst="rect">
            <a:avLst/>
          </a:prstGeom>
        </p:spPr>
        <p:txBody>
          <a:bodyPr wrap="square">
            <a:spAutoFit/>
          </a:bodyPr>
          <a:lstStyle/>
          <a:p>
            <a:r>
              <a:rPr lang="de-DE" sz="2800" b="1" dirty="0"/>
              <a:t>Zum Überwinden von innerer Trägheit und Festhalten an negativen Gewohnheiten; stärkt die Ich-Kräfte, den Willen und Die Durchsetzungsfreude, Hilft aufzumuntern, gibt Energie und Tatkraft;  Jetzt bin „Ich“ dran, führt zu sich selbst, verleiht Mut und Entschlossenheit in Situationen die in Stocken geraten sind.	</a:t>
            </a:r>
            <a:endParaRPr lang="de-DE" sz="2800" dirty="0"/>
          </a:p>
          <a:p>
            <a:r>
              <a:rPr lang="de-DE" sz="2800" b="1" dirty="0"/>
              <a:t>Lösungsorientiert: empfehlenswert in Situationen, wo die Menschen keine Lösung mehr sehen bei Hoffnungslosigkeit</a:t>
            </a:r>
            <a:endParaRPr lang="de-DE" sz="2800" dirty="0"/>
          </a:p>
          <a:p>
            <a:r>
              <a:rPr lang="de-DE" sz="2800" b="1" dirty="0"/>
              <a:t/>
            </a:r>
            <a:br>
              <a:rPr lang="de-DE" sz="2800" b="1" dirty="0"/>
            </a:br>
            <a:r>
              <a:rPr lang="de-DE" sz="2800" b="1" dirty="0"/>
              <a:t>Erschöpft, lustlos und ohne </a:t>
            </a:r>
            <a:r>
              <a:rPr lang="de-DE" sz="2800" b="1" dirty="0" err="1"/>
              <a:t>Antrie</a:t>
            </a:r>
            <a:r>
              <a:rPr lang="de-DE" sz="2800" dirty="0"/>
              <a:t> </a:t>
            </a:r>
          </a:p>
        </p:txBody>
      </p:sp>
      <p:sp>
        <p:nvSpPr>
          <p:cNvPr id="3" name="Text Box 4"/>
          <p:cNvSpPr txBox="1">
            <a:spLocks noChangeArrowheads="1"/>
          </p:cNvSpPr>
          <p:nvPr/>
        </p:nvSpPr>
        <p:spPr bwMode="auto">
          <a:xfrm>
            <a:off x="2430671" y="411163"/>
            <a:ext cx="42598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600" dirty="0" err="1"/>
              <a:t>Rosmarinus</a:t>
            </a:r>
            <a:r>
              <a:rPr lang="de-DE" sz="3600" dirty="0"/>
              <a:t> </a:t>
            </a:r>
            <a:r>
              <a:rPr lang="de-DE" sz="3600" dirty="0" err="1"/>
              <a:t>officinalis</a:t>
            </a:r>
            <a:endParaRPr lang="de-DE" sz="3600" dirty="0"/>
          </a:p>
        </p:txBody>
      </p:sp>
    </p:spTree>
    <p:extLst>
      <p:ext uri="{BB962C8B-B14F-4D97-AF65-F5344CB8AC3E}">
        <p14:creationId xmlns:p14="http://schemas.microsoft.com/office/powerpoint/2010/main" val="10996792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510685560"/>
              </p:ext>
            </p:extLst>
          </p:nvPr>
        </p:nvGraphicFramePr>
        <p:xfrm>
          <a:off x="22098" y="1221486"/>
          <a:ext cx="9144992" cy="3569970"/>
        </p:xfrm>
        <a:graphic>
          <a:graphicData uri="http://schemas.openxmlformats.org/presentationml/2006/ole">
            <mc:AlternateContent xmlns:mc="http://schemas.openxmlformats.org/markup-compatibility/2006">
              <mc:Choice xmlns:v="urn:schemas-microsoft-com:vml" Requires="v">
                <p:oleObj spid="_x0000_s4130" name="Dokument" r:id="rId5" imgW="7124700" imgH="2781300" progId="Word.Document.12">
                  <p:embed/>
                </p:oleObj>
              </mc:Choice>
              <mc:Fallback>
                <p:oleObj name="Dokument" r:id="rId5" imgW="7124700" imgH="2781300" progId="Word.Document.12">
                  <p:embed/>
                  <p:pic>
                    <p:nvPicPr>
                      <p:cNvPr id="0" name=""/>
                      <p:cNvPicPr/>
                      <p:nvPr/>
                    </p:nvPicPr>
                    <p:blipFill>
                      <a:blip r:embed="rId6"/>
                      <a:stretch>
                        <a:fillRect/>
                      </a:stretch>
                    </p:blipFill>
                    <p:spPr>
                      <a:xfrm>
                        <a:off x="22098" y="1221486"/>
                        <a:ext cx="9144992" cy="3569970"/>
                      </a:xfrm>
                      <a:prstGeom prst="rect">
                        <a:avLst/>
                      </a:prstGeom>
                    </p:spPr>
                  </p:pic>
                </p:oleObj>
              </mc:Fallback>
            </mc:AlternateContent>
          </a:graphicData>
        </a:graphic>
      </p:graphicFrame>
    </p:spTree>
    <p:extLst>
      <p:ext uri="{BB962C8B-B14F-4D97-AF65-F5344CB8AC3E}">
        <p14:creationId xmlns:p14="http://schemas.microsoft.com/office/powerpoint/2010/main" val="3292144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2" name="Picture 2" descr="Angelica archangelica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0"/>
            <a:ext cx="5616575" cy="7488238"/>
          </a:xfrm>
          <a:prstGeom prst="rect">
            <a:avLst/>
          </a:prstGeom>
          <a:noFill/>
          <a:extLst>
            <a:ext uri="{909E8E84-426E-40dd-AFC4-6F175D3DCCD1}">
              <a14:hiddenFill xmlns:a14="http://schemas.microsoft.com/office/drawing/2010/main">
                <a:solidFill>
                  <a:srgbClr val="FFFFFF"/>
                </a:solidFill>
              </a14:hiddenFill>
            </a:ext>
          </a:extLst>
        </p:spPr>
      </p:pic>
      <p:sp>
        <p:nvSpPr>
          <p:cNvPr id="711683" name="Text Box 3"/>
          <p:cNvSpPr txBox="1">
            <a:spLocks noChangeArrowheads="1"/>
          </p:cNvSpPr>
          <p:nvPr/>
        </p:nvSpPr>
        <p:spPr bwMode="auto">
          <a:xfrm>
            <a:off x="1979613" y="6165850"/>
            <a:ext cx="22013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Angelica </a:t>
            </a:r>
            <a:r>
              <a:rPr lang="de-DE" dirty="0" err="1"/>
              <a:t>archangelica</a:t>
            </a:r>
            <a:endParaRPr lang="de-DE" dirty="0"/>
          </a:p>
        </p:txBody>
      </p:sp>
    </p:spTree>
    <p:extLst>
      <p:ext uri="{BB962C8B-B14F-4D97-AF65-F5344CB8AC3E}">
        <p14:creationId xmlns:p14="http://schemas.microsoft.com/office/powerpoint/2010/main" val="40992324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1906" y="323850"/>
            <a:ext cx="6580187" cy="1143000"/>
          </a:xfrm>
        </p:spPr>
        <p:txBody>
          <a:bodyPr>
            <a:normAutofit/>
          </a:bodyPr>
          <a:lstStyle/>
          <a:p>
            <a:pPr algn="ctr"/>
            <a:r>
              <a:rPr lang="de-DE" sz="3200" b="1" dirty="0">
                <a:solidFill>
                  <a:srgbClr val="FFFF00"/>
                </a:solidFill>
                <a:latin typeface="Times New Roman" pitchFamily="-112" charset="0"/>
                <a:ea typeface="Times New Roman" pitchFamily="-112" charset="0"/>
                <a:cs typeface="Times New Roman" pitchFamily="-112" charset="0"/>
              </a:rPr>
              <a:t>ANGELICA ARCHANGELICA (Engelwurz)</a:t>
            </a:r>
            <a:endParaRPr lang="de-DE" sz="3200" dirty="0">
              <a:solidFill>
                <a:srgbClr val="FFFF00"/>
              </a:solidFill>
            </a:endParaRPr>
          </a:p>
        </p:txBody>
      </p:sp>
      <p:sp>
        <p:nvSpPr>
          <p:cNvPr id="87052" name="Fußzeilenplatzhalter 4"/>
          <p:cNvSpPr>
            <a:spLocks noGrp="1"/>
          </p:cNvSpPr>
          <p:nvPr>
            <p:ph type="ftr" sz="quarter" idx="11"/>
          </p:nvPr>
        </p:nvSpPr>
        <p:spPr/>
        <p:txBody>
          <a:bodyPr/>
          <a:lstStyle/>
          <a:p>
            <a:pPr>
              <a:defRPr/>
            </a:pPr>
            <a:r>
              <a:rPr lang="de-DE"/>
              <a:t>Vollendete Heilkraft der Natur</a:t>
            </a:r>
          </a:p>
        </p:txBody>
      </p:sp>
      <p:graphicFrame>
        <p:nvGraphicFramePr>
          <p:cNvPr id="3" name="Tabelle 2"/>
          <p:cNvGraphicFramePr>
            <a:graphicFrameLocks noGrp="1"/>
          </p:cNvGraphicFramePr>
          <p:nvPr>
            <p:extLst>
              <p:ext uri="{D42A27DB-BD31-4B8C-83A1-F6EECF244321}">
                <p14:modId xmlns:p14="http://schemas.microsoft.com/office/powerpoint/2010/main" val="4142781057"/>
              </p:ext>
            </p:extLst>
          </p:nvPr>
        </p:nvGraphicFramePr>
        <p:xfrm>
          <a:off x="571501" y="1714500"/>
          <a:ext cx="7929563" cy="4474846"/>
        </p:xfrm>
        <a:graphic>
          <a:graphicData uri="http://schemas.openxmlformats.org/drawingml/2006/table">
            <a:tbl>
              <a:tblPr/>
              <a:tblGrid>
                <a:gridCol w="2701925"/>
                <a:gridCol w="5227638"/>
              </a:tblGrid>
              <a:tr h="447484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990975" algn="r"/>
                        </a:tabLst>
                      </a:pPr>
                      <a:r>
                        <a:rPr kumimoji="0" lang="de-DE" sz="1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a:r>
                      <a:br>
                        <a:rPr kumimoji="0" lang="de-DE" sz="1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br>
                      <a:endParaRPr kumimoji="0" lang="de-DE" sz="1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1"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Leitlinie</a:t>
                      </a: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a:t>
                      </a:r>
                      <a:r>
                        <a:rPr kumimoji="0" lang="de-DE" sz="2000" b="0" i="0" u="none" strike="noStrike" cap="none" normalizeH="0" baseline="0" dirty="0" err="1">
                          <a:ln>
                            <a:noFill/>
                          </a:ln>
                          <a:solidFill>
                            <a:srgbClr val="FFFF00"/>
                          </a:solidFill>
                          <a:effectLst/>
                          <a:latin typeface="Times New Roman" pitchFamily="-112" charset="0"/>
                          <a:ea typeface="Times New Roman" pitchFamily="-112" charset="0"/>
                          <a:cs typeface="Times New Roman" pitchFamily="-112" charset="0"/>
                        </a:rPr>
                        <a:t>Stomachicum</a:t>
                      </a:r>
                      <a:endParaRPr kumimoji="0" lang="de-DE" sz="14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Mittelbild: </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Appetitlosigkeit</a:t>
                      </a: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und Erkrankungen des Verdauungskanals mit Meteorismus. Schleimkatarrhe der Bronchien und Nieren. Im Mittelalter viel gebrauchtes Pestmittel.</a:t>
                      </a:r>
                      <a:endParaRPr kumimoji="0" lang="de-DE" sz="14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1"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Anwendung: </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mehrmals täglich 10 Tropfen der </a:t>
                      </a:r>
                      <a:r>
                        <a:rPr kumimoji="0" lang="de-DE" sz="2000" b="0" i="0" u="none" strike="noStrike" cap="none" normalizeH="0" baseline="0" dirty="0" err="1">
                          <a:ln>
                            <a:noFill/>
                          </a:ln>
                          <a:solidFill>
                            <a:srgbClr val="FFFF00"/>
                          </a:solidFill>
                          <a:effectLst/>
                          <a:latin typeface="Times New Roman" pitchFamily="-112" charset="0"/>
                          <a:ea typeface="Times New Roman" pitchFamily="-112" charset="0"/>
                          <a:cs typeface="Times New Roman" pitchFamily="-112" charset="0"/>
                        </a:rPr>
                        <a:t>spagyrischen</a:t>
                      </a:r>
                      <a:r>
                        <a:rPr kumimoji="0" lang="de-DE" sz="20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rPr>
                        <a:t> Essenz vor den Mahlzeiten in Wasser oder auf Zucker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FFFF00"/>
                        </a:solidFill>
                        <a:effectLst/>
                        <a:latin typeface="Times New Roman" pitchFamily="-112" charset="0"/>
                        <a:ea typeface="Times New Roman" pitchFamily="-112" charset="0"/>
                        <a:cs typeface="Times New Roman" pitchFamily="-112"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0907" name="Picture 1"/>
          <p:cNvPicPr>
            <a:picLocks noChangeAspect="1" noChangeArrowheads="1"/>
          </p:cNvPicPr>
          <p:nvPr/>
        </p:nvPicPr>
        <p:blipFill>
          <a:blip r:embed="rId2" cstate="print"/>
          <a:srcRect/>
          <a:stretch>
            <a:fillRect/>
          </a:stretch>
        </p:blipFill>
        <p:spPr bwMode="auto">
          <a:xfrm>
            <a:off x="714376" y="2562226"/>
            <a:ext cx="2428875" cy="2987040"/>
          </a:xfrm>
          <a:prstGeom prst="rect">
            <a:avLst/>
          </a:prstGeom>
          <a:solidFill>
            <a:srgbClr val="FFFFFF"/>
          </a:solidFill>
          <a:ln w="9525">
            <a:noFill/>
            <a:miter lim="800000"/>
            <a:headEnd/>
            <a:tailEnd/>
          </a:ln>
        </p:spPr>
      </p:pic>
      <p:sp>
        <p:nvSpPr>
          <p:cNvPr id="6" name="Textfeld 5"/>
          <p:cNvSpPr txBox="1">
            <a:spLocks noChangeArrowheads="1"/>
          </p:cNvSpPr>
          <p:nvPr/>
        </p:nvSpPr>
        <p:spPr bwMode="auto">
          <a:xfrm>
            <a:off x="3286125" y="4114800"/>
            <a:ext cx="5500688" cy="1785104"/>
          </a:xfrm>
          <a:prstGeom prst="rect">
            <a:avLst/>
          </a:prstGeom>
          <a:noFill/>
          <a:ln w="9525">
            <a:noFill/>
            <a:miter lim="800000"/>
            <a:headEnd/>
            <a:tailEnd/>
          </a:ln>
        </p:spPr>
        <p:txBody>
          <a:bodyPr>
            <a:prstTxWarp prst="textNoShape">
              <a:avLst/>
            </a:prstTxWarp>
            <a:spAutoFit/>
          </a:bodyPr>
          <a:lstStyle/>
          <a:p>
            <a:r>
              <a:rPr lang="de-DE" sz="2000" b="1">
                <a:solidFill>
                  <a:srgbClr val="FF0000"/>
                </a:solidFill>
                <a:latin typeface="Times New Roman" pitchFamily="-112" charset="0"/>
                <a:ea typeface="Times New Roman" pitchFamily="-112" charset="0"/>
                <a:cs typeface="Times New Roman" pitchFamily="-112" charset="0"/>
              </a:rPr>
              <a:t>Emotion:</a:t>
            </a:r>
          </a:p>
          <a:p>
            <a:r>
              <a:rPr lang="de-DE" b="1">
                <a:solidFill>
                  <a:srgbClr val="00B050"/>
                </a:solidFill>
              </a:rPr>
              <a:t>schüchtern, zaghaft und mutlos mit Mangel an Selbstvertrauen</a:t>
            </a:r>
            <a:r>
              <a:rPr lang="de-DE" b="1">
                <a:solidFill>
                  <a:srgbClr val="FF0000"/>
                </a:solidFill>
              </a:rPr>
              <a:t>. Zur Stärkung der Ich-Kräfte, führt zur eigenen Mitte, erhöhte die psychische Widerstandskraft und das Vertrauen in das eigene Leben.</a:t>
            </a:r>
          </a:p>
          <a:p>
            <a:endParaRPr lang="de-DE"/>
          </a:p>
        </p:txBody>
      </p:sp>
    </p:spTree>
    <p:extLst>
      <p:ext uri="{BB962C8B-B14F-4D97-AF65-F5344CB8AC3E}">
        <p14:creationId xmlns:p14="http://schemas.microsoft.com/office/powerpoint/2010/main" val="4427201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68313" y="333376"/>
            <a:ext cx="8229600" cy="1143000"/>
          </a:xfrm>
        </p:spPr>
        <p:txBody>
          <a:bodyPr/>
          <a:lstStyle/>
          <a:p>
            <a:r>
              <a:rPr lang="de-DE" sz="4000" u="sng"/>
              <a:t>Angelica archangelica</a:t>
            </a:r>
            <a:r>
              <a:rPr lang="de-DE" sz="2800"/>
              <a:t> (Engelwurz)</a:t>
            </a:r>
            <a:endParaRPr lang="de-DE" sz="4000" u="sng"/>
          </a:p>
        </p:txBody>
      </p:sp>
      <p:sp>
        <p:nvSpPr>
          <p:cNvPr id="79875" name="Rectangle 3"/>
          <p:cNvSpPr>
            <a:spLocks noGrp="1" noChangeArrowheads="1"/>
          </p:cNvSpPr>
          <p:nvPr>
            <p:ph idx="1"/>
          </p:nvPr>
        </p:nvSpPr>
        <p:spPr>
          <a:xfrm>
            <a:off x="1285875" y="1371600"/>
            <a:ext cx="7715250" cy="4572000"/>
          </a:xfrm>
        </p:spPr>
        <p:txBody>
          <a:bodyPr/>
          <a:lstStyle/>
          <a:p>
            <a:pPr>
              <a:lnSpc>
                <a:spcPct val="90000"/>
              </a:lnSpc>
            </a:pPr>
            <a:r>
              <a:rPr lang="de-DE" sz="2400"/>
              <a:t>Nervensystem: beruhigt Ängste, Tonikum</a:t>
            </a:r>
          </a:p>
          <a:p>
            <a:pPr>
              <a:lnSpc>
                <a:spcPct val="90000"/>
              </a:lnSpc>
            </a:pPr>
            <a:r>
              <a:rPr lang="de-DE" sz="2400"/>
              <a:t>gibt Schutz und bringt Gleichgewicht und Orientierung</a:t>
            </a:r>
          </a:p>
          <a:p>
            <a:pPr>
              <a:lnSpc>
                <a:spcPct val="90000"/>
              </a:lnSpc>
            </a:pPr>
            <a:r>
              <a:rPr lang="de-DE" sz="2400"/>
              <a:t>Hormonsystem: oestrogen- und progesteron-regulierende Wirkung, bei Menstruations- u. Wechseljahresbeschwerden</a:t>
            </a:r>
          </a:p>
          <a:p>
            <a:pPr>
              <a:lnSpc>
                <a:spcPct val="90000"/>
              </a:lnSpc>
            </a:pPr>
            <a:r>
              <a:rPr lang="de-DE" sz="2400"/>
              <a:t>harmonisierend auf die Verdauungsorgane,</a:t>
            </a:r>
          </a:p>
          <a:p>
            <a:pPr>
              <a:lnSpc>
                <a:spcPct val="90000"/>
              </a:lnSpc>
              <a:buFontTx/>
              <a:buNone/>
            </a:pPr>
            <a:r>
              <a:rPr lang="de-DE" sz="2400"/>
              <a:t>   bei Dysfunktion von Magen, Leber, Pankreas</a:t>
            </a:r>
          </a:p>
          <a:p>
            <a:pPr>
              <a:lnSpc>
                <a:spcPct val="90000"/>
              </a:lnSpc>
            </a:pPr>
            <a:r>
              <a:rPr lang="de-DE" sz="2400"/>
              <a:t>Diabetes mellitus</a:t>
            </a:r>
          </a:p>
          <a:p>
            <a:pPr>
              <a:lnSpc>
                <a:spcPct val="90000"/>
              </a:lnSpc>
            </a:pPr>
            <a:r>
              <a:rPr lang="de-DE" sz="2400"/>
              <a:t>leberbedingte Migräne</a:t>
            </a:r>
          </a:p>
          <a:p>
            <a:pPr>
              <a:lnSpc>
                <a:spcPct val="90000"/>
              </a:lnSpc>
            </a:pPr>
            <a:endParaRPr lang="de-DE" sz="2400"/>
          </a:p>
        </p:txBody>
      </p:sp>
    </p:spTree>
    <p:extLst>
      <p:ext uri="{BB962C8B-B14F-4D97-AF65-F5344CB8AC3E}">
        <p14:creationId xmlns:p14="http://schemas.microsoft.com/office/powerpoint/2010/main" val="8504785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ChangeArrowheads="1"/>
          </p:cNvSpPr>
          <p:nvPr/>
        </p:nvSpPr>
        <p:spPr bwMode="auto">
          <a:xfrm>
            <a:off x="1428728" y="342878"/>
            <a:ext cx="7715272"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höhere Instanz in uns</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führend, leitend</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umhüllend – Ich schütze dich</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Engelreich / Außerirdisch</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das Höhere in mir, woran ich mich wenden kann</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Erwachsener Teil</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Meditation</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Herz öffnend</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das Leben ist nicht, was du meinst</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800" b="0" i="0" u="none" strike="noStrike" cap="none" normalizeH="0" baseline="0" dirty="0" smtClean="0">
                <a:ln>
                  <a:noFill/>
                </a:ln>
                <a:solidFill>
                  <a:schemeClr val="tx1"/>
                </a:solidFill>
                <a:effectLst/>
                <a:latin typeface="Arial" pitchFamily="34" charset="0"/>
                <a:ea typeface="Times New Roman" pitchFamily="18" charset="0"/>
              </a:rPr>
              <a:t>Lass dir helfen</a:t>
            </a:r>
            <a:endParaRPr kumimoji="0" lang="de-DE" sz="12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736119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224447280"/>
              </p:ext>
            </p:extLst>
          </p:nvPr>
        </p:nvGraphicFramePr>
        <p:xfrm>
          <a:off x="0" y="625492"/>
          <a:ext cx="9144000" cy="5607016"/>
        </p:xfrm>
        <a:graphic>
          <a:graphicData uri="http://schemas.openxmlformats.org/presentationml/2006/ole">
            <mc:AlternateContent xmlns:mc="http://schemas.openxmlformats.org/markup-compatibility/2006">
              <mc:Choice xmlns:v="urn:schemas-microsoft-com:vml" Requires="v">
                <p:oleObj spid="_x0000_s5153" name="Dokument" r:id="rId4" imgW="7124700" imgH="4368800" progId="Word.Document.12">
                  <p:embed/>
                </p:oleObj>
              </mc:Choice>
              <mc:Fallback>
                <p:oleObj name="Dokument" r:id="rId4" imgW="7124700" imgH="4368800" progId="Word.Document.12">
                  <p:embed/>
                  <p:pic>
                    <p:nvPicPr>
                      <p:cNvPr id="0" name=""/>
                      <p:cNvPicPr/>
                      <p:nvPr/>
                    </p:nvPicPr>
                    <p:blipFill>
                      <a:blip r:embed="rId5"/>
                      <a:stretch>
                        <a:fillRect/>
                      </a:stretch>
                    </p:blipFill>
                    <p:spPr>
                      <a:xfrm>
                        <a:off x="0" y="625492"/>
                        <a:ext cx="9144000" cy="5607016"/>
                      </a:xfrm>
                      <a:prstGeom prst="rect">
                        <a:avLst/>
                      </a:prstGeom>
                    </p:spPr>
                  </p:pic>
                </p:oleObj>
              </mc:Fallback>
            </mc:AlternateContent>
          </a:graphicData>
        </a:graphic>
      </p:graphicFrame>
    </p:spTree>
    <p:extLst>
      <p:ext uri="{BB962C8B-B14F-4D97-AF65-F5344CB8AC3E}">
        <p14:creationId xmlns:p14="http://schemas.microsoft.com/office/powerpoint/2010/main" val="22458681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4020334543"/>
              </p:ext>
            </p:extLst>
          </p:nvPr>
        </p:nvGraphicFramePr>
        <p:xfrm>
          <a:off x="0" y="1560576"/>
          <a:ext cx="9096470" cy="3194304"/>
        </p:xfrm>
        <a:graphic>
          <a:graphicData uri="http://schemas.openxmlformats.org/presentationml/2006/ole">
            <mc:AlternateContent xmlns:mc="http://schemas.openxmlformats.org/markup-compatibility/2006">
              <mc:Choice xmlns:v="urn:schemas-microsoft-com:vml" Requires="v">
                <p:oleObj spid="_x0000_s6177" name="Dokument" r:id="rId4" imgW="7124700" imgH="2501900" progId="Word.Document.12">
                  <p:embed/>
                </p:oleObj>
              </mc:Choice>
              <mc:Fallback>
                <p:oleObj name="Dokument" r:id="rId4" imgW="7124700" imgH="2501900" progId="Word.Document.12">
                  <p:embed/>
                  <p:pic>
                    <p:nvPicPr>
                      <p:cNvPr id="0" name=""/>
                      <p:cNvPicPr/>
                      <p:nvPr/>
                    </p:nvPicPr>
                    <p:blipFill>
                      <a:blip r:embed="rId5"/>
                      <a:stretch>
                        <a:fillRect/>
                      </a:stretch>
                    </p:blipFill>
                    <p:spPr>
                      <a:xfrm>
                        <a:off x="0" y="1560576"/>
                        <a:ext cx="9096470" cy="3194304"/>
                      </a:xfrm>
                      <a:prstGeom prst="rect">
                        <a:avLst/>
                      </a:prstGeom>
                    </p:spPr>
                  </p:pic>
                </p:oleObj>
              </mc:Fallback>
            </mc:AlternateContent>
          </a:graphicData>
        </a:graphic>
      </p:graphicFrame>
    </p:spTree>
    <p:extLst>
      <p:ext uri="{BB962C8B-B14F-4D97-AF65-F5344CB8AC3E}">
        <p14:creationId xmlns:p14="http://schemas.microsoft.com/office/powerpoint/2010/main" val="18518562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dirty="0" smtClean="0"/>
              <a:t>Emotionsmittel</a:t>
            </a:r>
            <a:endParaRPr lang="de-DE" dirty="0"/>
          </a:p>
        </p:txBody>
      </p:sp>
    </p:spTree>
    <p:extLst>
      <p:ext uri="{BB962C8B-B14F-4D97-AF65-F5344CB8AC3E}">
        <p14:creationId xmlns:p14="http://schemas.microsoft.com/office/powerpoint/2010/main" val="8661464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Valeriana officinali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7956550" cy="7092950"/>
          </a:xfrm>
          <a:prstGeom prst="rect">
            <a:avLst/>
          </a:prstGeom>
          <a:noFill/>
          <a:extLst>
            <a:ext uri="{909E8E84-426E-40dd-AFC4-6F175D3DCCD1}">
              <a14:hiddenFill xmlns:a14="http://schemas.microsoft.com/office/drawing/2010/main">
                <a:solidFill>
                  <a:srgbClr val="FFFFFF"/>
                </a:solidFill>
              </a14:hiddenFill>
            </a:ext>
          </a:extLst>
        </p:spPr>
      </p:pic>
      <p:sp>
        <p:nvSpPr>
          <p:cNvPr id="153603" name="Text Box 3"/>
          <p:cNvSpPr txBox="1">
            <a:spLocks noChangeArrowheads="1"/>
          </p:cNvSpPr>
          <p:nvPr/>
        </p:nvSpPr>
        <p:spPr bwMode="auto">
          <a:xfrm>
            <a:off x="971550" y="6165850"/>
            <a:ext cx="2003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Valeriana </a:t>
            </a:r>
            <a:r>
              <a:rPr lang="de-DE" dirty="0" err="1"/>
              <a:t>officinalis</a:t>
            </a:r>
            <a:endParaRPr lang="de-DE" dirty="0"/>
          </a:p>
        </p:txBody>
      </p:sp>
    </p:spTree>
    <p:extLst>
      <p:ext uri="{BB962C8B-B14F-4D97-AF65-F5344CB8AC3E}">
        <p14:creationId xmlns:p14="http://schemas.microsoft.com/office/powerpoint/2010/main" val="2967629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500034" y="528616"/>
            <a:ext cx="821537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24	Valeriana</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Zur Findung von innerer Distanz zu Problemen und Schwierigkeiten, Verhilft zu Einkehr und Ruhe, Hilft, aus einem Teufelskreis herauszukommen, der angst macht</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Ängstlich, übernervös und rastlos</a:t>
            </a:r>
            <a:r>
              <a:rPr kumimoji="0" lang="de-DE"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de-DE" sz="2400"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212440546"/>
              </p:ext>
            </p:extLst>
          </p:nvPr>
        </p:nvGraphicFramePr>
        <p:xfrm>
          <a:off x="500034" y="2780326"/>
          <a:ext cx="7715304" cy="4077674"/>
        </p:xfrm>
        <a:graphic>
          <a:graphicData uri="http://schemas.openxmlformats.org/drawingml/2006/table">
            <a:tbl>
              <a:tblPr/>
              <a:tblGrid>
                <a:gridCol w="3238858"/>
                <a:gridCol w="4476446"/>
              </a:tblGrid>
              <a:tr h="4077674">
                <a:tc>
                  <a:txBody>
                    <a:bodyPr/>
                    <a:lstStyle/>
                    <a:p>
                      <a:pPr algn="l">
                        <a:spcAft>
                          <a:spcPts val="0"/>
                        </a:spcAft>
                        <a:tabLst>
                          <a:tab pos="3967480" algn="r"/>
                        </a:tabLst>
                      </a:pPr>
                      <a:endParaRPr lang="de-DE" sz="1200" dirty="0">
                        <a:solidFill>
                          <a:srgbClr val="000000"/>
                        </a:solidFill>
                        <a:latin typeface="Arial"/>
                        <a:ea typeface="Times New Roman"/>
                        <a:cs typeface="Times New Roman"/>
                      </a:endParaRPr>
                    </a:p>
                    <a:p>
                      <a:pPr algn="l">
                        <a:spcAft>
                          <a:spcPts val="0"/>
                        </a:spcAft>
                      </a:pPr>
                      <a:r>
                        <a:rPr lang="de-DE" sz="1200" dirty="0">
                          <a:latin typeface="Times New Roman"/>
                          <a:ea typeface="Times New Roman"/>
                          <a:cs typeface="Times New Roman"/>
                        </a:rPr>
                        <a:t/>
                      </a:r>
                      <a:br>
                        <a:rPr lang="de-DE" sz="1200" dirty="0">
                          <a:latin typeface="Times New Roman"/>
                          <a:ea typeface="Times New Roman"/>
                          <a:cs typeface="Times New Roman"/>
                        </a:rPr>
                      </a:br>
                      <a:endParaRPr lang="de-DE" sz="1200" dirty="0">
                        <a:latin typeface="Times New Roman"/>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1800" i="1" dirty="0" smtClean="0">
                          <a:solidFill>
                            <a:srgbClr val="000000"/>
                          </a:solidFill>
                          <a:latin typeface="Arial"/>
                          <a:ea typeface="Times New Roman"/>
                          <a:cs typeface="Times New Roman"/>
                        </a:rPr>
                        <a:t>Leitlinie</a:t>
                      </a:r>
                      <a:r>
                        <a:rPr lang="de-DE" sz="1800" i="1" dirty="0">
                          <a:solidFill>
                            <a:srgbClr val="000000"/>
                          </a:solidFill>
                          <a:latin typeface="Arial"/>
                          <a:ea typeface="Times New Roman"/>
                          <a:cs typeface="Times New Roman"/>
                        </a:rPr>
                        <a:t>:</a:t>
                      </a:r>
                      <a:r>
                        <a:rPr lang="de-DE" sz="1800" dirty="0">
                          <a:solidFill>
                            <a:srgbClr val="000000"/>
                          </a:solidFill>
                          <a:latin typeface="Arial"/>
                          <a:ea typeface="Times New Roman"/>
                          <a:cs typeface="Times New Roman"/>
                        </a:rPr>
                        <a:t> Ruhelosigkeit, </a:t>
                      </a:r>
                      <a:r>
                        <a:rPr lang="de-DE" sz="1800" dirty="0">
                          <a:solidFill>
                            <a:srgbClr val="FFFF00"/>
                          </a:solidFill>
                          <a:latin typeface="Arial"/>
                          <a:ea typeface="Times New Roman"/>
                          <a:cs typeface="Times New Roman"/>
                        </a:rPr>
                        <a:t>Überempfindlichkeit</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Mittelbild: </a:t>
                      </a:r>
                      <a:r>
                        <a:rPr lang="de-DE" sz="1800" dirty="0">
                          <a:solidFill>
                            <a:srgbClr val="FFFF00"/>
                          </a:solidFill>
                          <a:latin typeface="Arial"/>
                          <a:ea typeface="Times New Roman"/>
                          <a:cs typeface="Times New Roman"/>
                        </a:rPr>
                        <a:t>Schlaflosigkeit und lebhafte Träume, allgemeine Erregungszustände der Frauen, Kopfschmerzen zum Bersten mit Schwindel, Krämpfe und Ohnmachten, Neurasthenie und Hysterie, nervöse Herzleiden, nervöse Magenkrämpfe mit Übelkeit, Erbrechen und fadem Aufstoßen, Blähsucht und Kollern im Leib, Darmkoliken und Durchfälle</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Anwendung: </a:t>
                      </a:r>
                      <a:r>
                        <a:rPr lang="de-DE" sz="1800" dirty="0">
                          <a:solidFill>
                            <a:srgbClr val="FFFF00"/>
                          </a:solidFill>
                          <a:latin typeface="Arial"/>
                          <a:ea typeface="Times New Roman"/>
                          <a:cs typeface="Times New Roman"/>
                        </a:rPr>
                        <a:t>3 mal täglich 10 Tropfen der Essenz in etwas Wasser </a:t>
                      </a:r>
                      <a:endParaRPr lang="de-DE" sz="1800" dirty="0">
                        <a:solidFill>
                          <a:srgbClr val="FFFF00"/>
                        </a:solidFill>
                        <a:latin typeface="Times New Roman"/>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5602" name="Picture 2"/>
          <p:cNvPicPr>
            <a:picLocks noChangeAspect="1" noChangeArrowheads="1"/>
          </p:cNvPicPr>
          <p:nvPr/>
        </p:nvPicPr>
        <p:blipFill>
          <a:blip r:embed="rId2" cstate="print"/>
          <a:srcRect/>
          <a:stretch>
            <a:fillRect/>
          </a:stretch>
        </p:blipFill>
        <p:spPr bwMode="auto">
          <a:xfrm>
            <a:off x="672895" y="3034658"/>
            <a:ext cx="2786083" cy="3246496"/>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95857" y="889843"/>
            <a:ext cx="7271709" cy="5632310"/>
          </a:xfrm>
          <a:prstGeom prst="rect">
            <a:avLst/>
          </a:prstGeom>
        </p:spPr>
        <p:txBody>
          <a:bodyPr wrap="square">
            <a:spAutoFit/>
          </a:bodyPr>
          <a:lstStyle/>
          <a:p>
            <a:r>
              <a:rPr lang="de-DE" sz="2400" b="1" dirty="0"/>
              <a:t>Zur Findung von innerer Distanz zu Problemen und Schwierigkeiten, Verhilft zu Einkehr und Ruhe, Hilft, aus einem Teufelskreis herauszukommen, der angst macht</a:t>
            </a:r>
            <a:endParaRPr lang="de-DE" sz="2400" dirty="0"/>
          </a:p>
          <a:p>
            <a:r>
              <a:rPr lang="de-DE" sz="2400" b="1" dirty="0"/>
              <a:t>Lieben ohne den Wunsch zu ändern, zu manipulieren und zu verbessern</a:t>
            </a:r>
            <a:endParaRPr lang="de-DE" sz="2400" dirty="0"/>
          </a:p>
          <a:p>
            <a:r>
              <a:rPr lang="de-DE" sz="2400" b="1" dirty="0"/>
              <a:t>Ängstlich, übernervös und rastlos	</a:t>
            </a:r>
            <a:endParaRPr lang="de-DE" sz="2400" dirty="0"/>
          </a:p>
          <a:p>
            <a:r>
              <a:rPr lang="de-DE" sz="2400" b="1" dirty="0"/>
              <a:t>Ruhe in herausfordernden Situationen finden können</a:t>
            </a:r>
            <a:endParaRPr lang="de-DE" sz="2400" dirty="0"/>
          </a:p>
          <a:p>
            <a:r>
              <a:rPr lang="de-DE" sz="2400" b="1" dirty="0"/>
              <a:t>für denjenigen, der sich ständig mit „Aktion“ identifiziert</a:t>
            </a:r>
            <a:endParaRPr lang="de-DE" sz="2400" dirty="0"/>
          </a:p>
          <a:p>
            <a:r>
              <a:rPr lang="de-DE" sz="2400" b="1" dirty="0"/>
              <a:t>kann als Katalysator wirken mit anderen Essenzen </a:t>
            </a:r>
            <a:endParaRPr lang="de-DE" sz="2400" dirty="0"/>
          </a:p>
          <a:p>
            <a:r>
              <a:rPr lang="de-DE" sz="2400" b="1" dirty="0"/>
              <a:t>friedlich mit sich und Anderen</a:t>
            </a:r>
            <a:endParaRPr lang="de-DE" sz="2400" dirty="0"/>
          </a:p>
          <a:p>
            <a:r>
              <a:rPr lang="de-DE" sz="2400" b="1" dirty="0"/>
              <a:t>kann eine gute Grundlage für die Meditation, die innere Einkehr oder</a:t>
            </a:r>
            <a:endParaRPr lang="de-DE" sz="2400" dirty="0"/>
          </a:p>
          <a:p>
            <a:r>
              <a:rPr lang="de-DE" sz="2400" b="1" dirty="0"/>
              <a:t/>
            </a:r>
            <a:br>
              <a:rPr lang="de-DE" sz="2400" b="1" dirty="0"/>
            </a:br>
            <a:r>
              <a:rPr lang="de-DE" sz="2400" b="1" dirty="0"/>
              <a:t>Ängstlich, übernervös und rastlos </a:t>
            </a:r>
            <a:endParaRPr lang="de-DE" sz="2400" dirty="0"/>
          </a:p>
        </p:txBody>
      </p:sp>
      <p:sp>
        <p:nvSpPr>
          <p:cNvPr id="3" name="Rechteck 2"/>
          <p:cNvSpPr/>
          <p:nvPr/>
        </p:nvSpPr>
        <p:spPr>
          <a:xfrm>
            <a:off x="695857" y="296526"/>
            <a:ext cx="3833702" cy="584776"/>
          </a:xfrm>
          <a:prstGeom prst="rect">
            <a:avLst/>
          </a:prstGeom>
        </p:spPr>
        <p:txBody>
          <a:bodyPr wrap="none">
            <a:spAutoFit/>
          </a:bodyPr>
          <a:lstStyle/>
          <a:p>
            <a:pPr lvl="0" defTabSz="914400" fontAlgn="base">
              <a:spcBef>
                <a:spcPct val="0"/>
              </a:spcBef>
              <a:spcAft>
                <a:spcPct val="0"/>
              </a:spcAft>
            </a:pPr>
            <a:r>
              <a:rPr lang="de-DE" sz="3200" b="1" dirty="0">
                <a:latin typeface="Arial" pitchFamily="34" charset="0"/>
                <a:ea typeface="Times New Roman" pitchFamily="18" charset="0"/>
                <a:cs typeface="Arial" pitchFamily="34" charset="0"/>
              </a:rPr>
              <a:t>Nr. 24	Valeriana</a:t>
            </a:r>
            <a:endParaRPr lang="de-DE" sz="1600" dirty="0">
              <a:latin typeface="Arial" pitchFamily="34" charset="0"/>
            </a:endParaRPr>
          </a:p>
        </p:txBody>
      </p:sp>
    </p:spTree>
    <p:extLst>
      <p:ext uri="{BB962C8B-B14F-4D97-AF65-F5344CB8AC3E}">
        <p14:creationId xmlns:p14="http://schemas.microsoft.com/office/powerpoint/2010/main" val="25419225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Rosa canina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2888"/>
            <a:ext cx="9753600" cy="7315201"/>
          </a:xfrm>
          <a:prstGeom prst="rect">
            <a:avLst/>
          </a:prstGeom>
          <a:noFill/>
          <a:extLst>
            <a:ext uri="{909E8E84-426E-40dd-AFC4-6F175D3DCCD1}">
              <a14:hiddenFill xmlns:a14="http://schemas.microsoft.com/office/drawing/2010/main">
                <a:solidFill>
                  <a:srgbClr val="FFFFFF"/>
                </a:solidFill>
              </a14:hiddenFill>
            </a:ext>
          </a:extLst>
        </p:spPr>
      </p:pic>
      <p:sp>
        <p:nvSpPr>
          <p:cNvPr id="214020" name="Text Box 4"/>
          <p:cNvSpPr txBox="1">
            <a:spLocks noChangeArrowheads="1"/>
          </p:cNvSpPr>
          <p:nvPr/>
        </p:nvSpPr>
        <p:spPr bwMode="auto">
          <a:xfrm>
            <a:off x="525463" y="6165850"/>
            <a:ext cx="12936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Rosa </a:t>
            </a:r>
            <a:r>
              <a:rPr lang="de-DE" dirty="0" err="1"/>
              <a:t>canina</a:t>
            </a:r>
            <a:endParaRPr lang="de-DE" dirty="0"/>
          </a:p>
        </p:txBody>
      </p:sp>
    </p:spTree>
    <p:extLst>
      <p:ext uri="{BB962C8B-B14F-4D97-AF65-F5344CB8AC3E}">
        <p14:creationId xmlns:p14="http://schemas.microsoft.com/office/powerpoint/2010/main" val="1871328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315345" y="3603077"/>
            <a:ext cx="8143932" cy="23698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21	Rosa </a:t>
            </a:r>
            <a:r>
              <a:rPr kumimoji="0" lang="de-DE"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Canina</a:t>
            </a:r>
            <a:endParaRPr kumimoji="0" lang="de-DE"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Zum Öffnen für Gefühle von Herzenswärme, Güte, Verständnis und Milde. Hilft bei Neigung zu Missgunst, Neid, Eifersucht und Lieblosigkeit, gibt Lebensfreude</a:t>
            </a:r>
            <a:b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Gedankenschwer, trostlos und negativ denkend</a:t>
            </a:r>
            <a:r>
              <a:rPr kumimoji="0" lang="de-DE" sz="2800" b="1" i="0" u="none" strike="noStrike" cap="none" normalizeH="0" baseline="0" dirty="0" smtClean="0">
                <a:ln>
                  <a:noFill/>
                </a:ln>
                <a:solidFill>
                  <a:srgbClr val="000000"/>
                </a:solidFill>
                <a:effectLst/>
                <a:latin typeface="Arial" pitchFamily="34" charset="0"/>
                <a:ea typeface="+mj-ea" charset="0"/>
              </a:rPr>
              <a:t> </a:t>
            </a:r>
            <a:endParaRPr kumimoji="0" lang="de-DE" sz="3200"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2588157002"/>
              </p:ext>
            </p:extLst>
          </p:nvPr>
        </p:nvGraphicFramePr>
        <p:xfrm>
          <a:off x="642910" y="2850078"/>
          <a:ext cx="7000924" cy="3434848"/>
        </p:xfrm>
        <a:graphic>
          <a:graphicData uri="http://schemas.openxmlformats.org/drawingml/2006/table">
            <a:tbl>
              <a:tblPr/>
              <a:tblGrid>
                <a:gridCol w="4271990"/>
                <a:gridCol w="2728934"/>
              </a:tblGrid>
              <a:tr h="3434848">
                <a:tc>
                  <a:txBody>
                    <a:bodyPr/>
                    <a:lstStyle/>
                    <a:p>
                      <a:pPr algn="l">
                        <a:spcAft>
                          <a:spcPts val="0"/>
                        </a:spcAft>
                      </a:pPr>
                      <a:endParaRPr lang="it-IT" sz="1200" dirty="0">
                        <a:solidFill>
                          <a:schemeClr val="tx1"/>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de-DE" sz="1200" dirty="0">
                        <a:solidFill>
                          <a:schemeClr val="tx1"/>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2530" name="Picture 2" descr="Rosa can ina2"/>
          <p:cNvPicPr>
            <a:picLocks noChangeAspect="1" noChangeArrowheads="1"/>
          </p:cNvPicPr>
          <p:nvPr/>
        </p:nvPicPr>
        <p:blipFill>
          <a:blip r:embed="rId2" cstate="print"/>
          <a:srcRect/>
          <a:stretch>
            <a:fillRect/>
          </a:stretch>
        </p:blipFill>
        <p:spPr bwMode="auto">
          <a:xfrm>
            <a:off x="3546090" y="531243"/>
            <a:ext cx="4097744" cy="307183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571472" y="389706"/>
            <a:ext cx="8429652" cy="6078587"/>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it-IT" sz="3200" b="1" i="0" u="none" strike="noStrike" cap="none" normalizeH="0" baseline="0" dirty="0" err="1" smtClean="0">
                <a:ln>
                  <a:noFill/>
                </a:ln>
                <a:solidFill>
                  <a:srgbClr val="FFC000"/>
                </a:solidFill>
                <a:effectLst/>
                <a:latin typeface="Times New Roman" pitchFamily="18" charset="0"/>
                <a:cs typeface="Times New Roman" pitchFamily="18" charset="0"/>
              </a:rPr>
              <a:t>Nr</a:t>
            </a:r>
            <a:r>
              <a:rPr kumimoji="0" lang="it-IT" sz="3200" b="1" i="0" u="none" strike="noStrike" cap="none" normalizeH="0" baseline="0" dirty="0" smtClean="0">
                <a:ln>
                  <a:noFill/>
                </a:ln>
                <a:solidFill>
                  <a:srgbClr val="FFC000"/>
                </a:solidFill>
                <a:effectLst/>
                <a:latin typeface="Times New Roman" pitchFamily="18" charset="0"/>
                <a:cs typeface="Times New Roman" pitchFamily="18" charset="0"/>
              </a:rPr>
              <a:t>. 21	Rosa Canina</a:t>
            </a:r>
            <a:endParaRPr kumimoji="0" lang="de-DE" sz="3200" b="1" i="0" u="none" strike="noStrike" cap="none" normalizeH="0" baseline="0" dirty="0" smtClean="0">
              <a:ln>
                <a:noFill/>
              </a:ln>
              <a:solidFill>
                <a:srgbClr val="FFC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Unschuld</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hilft sich von umgebenden Negativität abzugrenzen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zieht Anmut an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man kann auch in negativen Denk- und Empfindungsmuster stecken bleiben bzw. sich beeinflussen lassen –Rosa </a:t>
            </a:r>
            <a:r>
              <a:rPr kumimoji="0" lang="de-DE" sz="2000" b="0" i="0" u="none" strike="noStrike" cap="none" normalizeH="0" baseline="0" dirty="0" err="1" smtClean="0">
                <a:ln>
                  <a:noFill/>
                </a:ln>
                <a:solidFill>
                  <a:schemeClr val="tx1"/>
                </a:solidFill>
                <a:effectLst/>
                <a:latin typeface="Arial" pitchFamily="34" charset="0"/>
                <a:ea typeface="Times New Roman" pitchFamily="18" charset="0"/>
              </a:rPr>
              <a:t>Canina</a:t>
            </a:r>
            <a:r>
              <a:rPr kumimoji="0" lang="de-DE" sz="2000" b="0" i="0" u="none" strike="noStrike" cap="none" normalizeH="0" baseline="0" dirty="0" smtClean="0">
                <a:ln>
                  <a:noFill/>
                </a:ln>
                <a:solidFill>
                  <a:schemeClr val="tx1"/>
                </a:solidFill>
                <a:effectLst/>
                <a:latin typeface="Arial" pitchFamily="34" charset="0"/>
                <a:ea typeface="Times New Roman" pitchFamily="18" charset="0"/>
              </a:rPr>
              <a:t> hilf darüber zu stehen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wichtig in jetzigen Zeiten, wo viel Negativität vorhanden ist</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hilft sich von umgebender Negativität abzugrenzen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„Klein und Zart“ äußerlich, „Stark und Beständig“ innerlich</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wo Zwietracht herrscht, kann ich bei mir bleiben und dazu beitragen, dass Gleichgewicht herrscht</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Zart und Stark</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Auch in schwierigen Situationen, verleiht Hoffnung und gibt Zuversicht in positiven Entwicklungen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Hoffnung auch in schwierigen Situationen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Kann ein positiven Dreh in schwierige Situationen verleihen – aus der inneren Quelle (auch unerwartet) Lösung und Erlösung verleihen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Optimismus und Lösung bringen</a:t>
            </a:r>
            <a:endParaRPr kumimoji="0" lang="de-DE" sz="2800" b="0" i="0" u="none" strike="noStrike" cap="none" normalizeH="0" baseline="0" dirty="0" smtClean="0">
              <a:ln>
                <a:noFill/>
              </a:ln>
              <a:solidFill>
                <a:schemeClr val="tx1"/>
              </a:solidFill>
              <a:effectLst/>
              <a:latin typeface="Arial" pitchFamily="34" charset="0"/>
            </a:endParaRPr>
          </a:p>
        </p:txBody>
      </p:sp>
      <p:sp>
        <p:nvSpPr>
          <p:cNvPr id="3" name="Fußzeilenplatzhalter 2"/>
          <p:cNvSpPr>
            <a:spLocks noGrp="1"/>
          </p:cNvSpPr>
          <p:nvPr>
            <p:ph type="ftr" sz="quarter" idx="11"/>
          </p:nvPr>
        </p:nvSpPr>
        <p:spPr/>
        <p:txBody>
          <a:bodyPr/>
          <a:lstStyle/>
          <a:p>
            <a:r>
              <a:rPr lang="de-DE" smtClean="0"/>
              <a:t>©Spagyro® Schulung für Fachkreise</a:t>
            </a:r>
            <a:endParaRPr lang="de-DE"/>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550380928"/>
              </p:ext>
            </p:extLst>
          </p:nvPr>
        </p:nvGraphicFramePr>
        <p:xfrm>
          <a:off x="0" y="520699"/>
          <a:ext cx="9144000" cy="6682781"/>
        </p:xfrm>
        <a:graphic>
          <a:graphicData uri="http://schemas.openxmlformats.org/presentationml/2006/ole">
            <mc:AlternateContent xmlns:mc="http://schemas.openxmlformats.org/markup-compatibility/2006">
              <mc:Choice xmlns:v="urn:schemas-microsoft-com:vml" Requires="v">
                <p:oleObj spid="_x0000_s7202" name="Dokument" r:id="rId5" imgW="7124700" imgH="5207000" progId="Word.Document.12">
                  <p:embed/>
                </p:oleObj>
              </mc:Choice>
              <mc:Fallback>
                <p:oleObj name="Dokument" r:id="rId5" imgW="7124700" imgH="5207000" progId="Word.Document.12">
                  <p:embed/>
                  <p:pic>
                    <p:nvPicPr>
                      <p:cNvPr id="0" name=""/>
                      <p:cNvPicPr/>
                      <p:nvPr/>
                    </p:nvPicPr>
                    <p:blipFill>
                      <a:blip r:embed="rId6"/>
                      <a:stretch>
                        <a:fillRect/>
                      </a:stretch>
                    </p:blipFill>
                    <p:spPr>
                      <a:xfrm>
                        <a:off x="0" y="520699"/>
                        <a:ext cx="9144000" cy="6682781"/>
                      </a:xfrm>
                      <a:prstGeom prst="rect">
                        <a:avLst/>
                      </a:prstGeom>
                    </p:spPr>
                  </p:pic>
                </p:oleObj>
              </mc:Fallback>
            </mc:AlternateContent>
          </a:graphicData>
        </a:graphic>
      </p:graphicFrame>
    </p:spTree>
    <p:extLst>
      <p:ext uri="{BB962C8B-B14F-4D97-AF65-F5344CB8AC3E}">
        <p14:creationId xmlns:p14="http://schemas.microsoft.com/office/powerpoint/2010/main" val="37981845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6" name="Picture 4" descr="Thymus vulgari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5877" name="Text Box 5"/>
          <p:cNvSpPr txBox="1">
            <a:spLocks noChangeArrowheads="1"/>
          </p:cNvSpPr>
          <p:nvPr/>
        </p:nvSpPr>
        <p:spPr bwMode="auto">
          <a:xfrm>
            <a:off x="420688" y="6021388"/>
            <a:ext cx="1684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Thymus vulgaris</a:t>
            </a:r>
          </a:p>
        </p:txBody>
      </p:sp>
    </p:spTree>
    <p:extLst>
      <p:ext uri="{BB962C8B-B14F-4D97-AF65-F5344CB8AC3E}">
        <p14:creationId xmlns:p14="http://schemas.microsoft.com/office/powerpoint/2010/main" val="31876284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428596" y="363141"/>
            <a:ext cx="821537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23	Thymus vulgaris</a:t>
            </a:r>
            <a:endParaRPr kumimoji="0" lang="de-DE" sz="2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Zum Aufbau von Willensstärke, Tatkraft und Entscheidungsfreude </a:t>
            </a:r>
            <a:endParaRPr kumimoji="0" lang="de-DE" sz="2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Verzagt, erschöpft durch Mangel an Ich-Kräfte </a:t>
            </a:r>
            <a:endParaRPr kumimoji="0" lang="de-DE" sz="2400"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75732690"/>
              </p:ext>
            </p:extLst>
          </p:nvPr>
        </p:nvGraphicFramePr>
        <p:xfrm>
          <a:off x="500034" y="2159321"/>
          <a:ext cx="7858180" cy="4206240"/>
        </p:xfrm>
        <a:graphic>
          <a:graphicData uri="http://schemas.openxmlformats.org/drawingml/2006/table">
            <a:tbl>
              <a:tblPr/>
              <a:tblGrid>
                <a:gridCol w="3409026"/>
                <a:gridCol w="4449154"/>
              </a:tblGrid>
              <a:tr h="3466166">
                <a:tc>
                  <a:txBody>
                    <a:bodyPr/>
                    <a:lstStyle/>
                    <a:p>
                      <a:pPr algn="l">
                        <a:spcAft>
                          <a:spcPts val="0"/>
                        </a:spcAft>
                        <a:tabLst>
                          <a:tab pos="3967480" algn="r"/>
                        </a:tabLst>
                      </a:pPr>
                      <a:endParaRPr lang="de-DE" sz="1200" dirty="0">
                        <a:solidFill>
                          <a:srgbClr val="FFFF00"/>
                        </a:solidFill>
                        <a:latin typeface="Arial"/>
                        <a:ea typeface="Times New Roman"/>
                        <a:cs typeface="Times New Roman"/>
                      </a:endParaRPr>
                    </a:p>
                    <a:p>
                      <a:pPr algn="l">
                        <a:spcAft>
                          <a:spcPts val="0"/>
                        </a:spcAft>
                      </a:pPr>
                      <a:r>
                        <a:rPr lang="de-DE" sz="1200" dirty="0">
                          <a:solidFill>
                            <a:srgbClr val="FFFF00"/>
                          </a:solidFill>
                          <a:latin typeface="Times New Roman"/>
                          <a:ea typeface="Times New Roman"/>
                          <a:cs typeface="Times New Roman"/>
                        </a:rPr>
                        <a:t/>
                      </a:r>
                      <a:br>
                        <a:rPr lang="de-DE" sz="1200" dirty="0">
                          <a:solidFill>
                            <a:srgbClr val="FFFF00"/>
                          </a:solidFill>
                          <a:latin typeface="Times New Roman"/>
                          <a:ea typeface="Times New Roman"/>
                          <a:cs typeface="Times New Roman"/>
                        </a:rPr>
                      </a:br>
                      <a:endParaRPr lang="de-DE" sz="1200" dirty="0">
                        <a:solidFill>
                          <a:srgbClr val="FFFF00"/>
                        </a:solidFill>
                        <a:latin typeface="Times New Roman"/>
                        <a:ea typeface="Times New Roman"/>
                        <a:cs typeface="Times New Roman"/>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Leitlinie: </a:t>
                      </a:r>
                      <a:r>
                        <a:rPr lang="de-DE" sz="1800" dirty="0">
                          <a:solidFill>
                            <a:srgbClr val="FFFF00"/>
                          </a:solidFill>
                          <a:latin typeface="Arial"/>
                          <a:ea typeface="Times New Roman"/>
                          <a:cs typeface="Times New Roman"/>
                        </a:rPr>
                        <a:t>Krampf‑</a:t>
                      </a:r>
                      <a:r>
                        <a:rPr lang="de-DE" sz="1800" i="1" dirty="0">
                          <a:solidFill>
                            <a:srgbClr val="FFFF00"/>
                          </a:solidFill>
                          <a:latin typeface="Arial"/>
                          <a:ea typeface="Times New Roman"/>
                          <a:cs typeface="Times New Roman"/>
                        </a:rPr>
                        <a:t> </a:t>
                      </a:r>
                      <a:r>
                        <a:rPr lang="de-DE" sz="1800" dirty="0">
                          <a:solidFill>
                            <a:srgbClr val="FFFF00"/>
                          </a:solidFill>
                          <a:latin typeface="Arial"/>
                          <a:ea typeface="Times New Roman"/>
                          <a:cs typeface="Times New Roman"/>
                        </a:rPr>
                        <a:t>und Kitzelhusten </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Mittelbild: </a:t>
                      </a:r>
                      <a:r>
                        <a:rPr lang="de-DE" sz="1800" dirty="0">
                          <a:solidFill>
                            <a:srgbClr val="FFFF00"/>
                          </a:solidFill>
                          <a:latin typeface="Arial"/>
                          <a:ea typeface="Times New Roman"/>
                          <a:cs typeface="Times New Roman"/>
                        </a:rPr>
                        <a:t>Erkrankungen</a:t>
                      </a:r>
                      <a:r>
                        <a:rPr lang="de-DE" sz="1800" i="1" dirty="0">
                          <a:solidFill>
                            <a:srgbClr val="FFFF00"/>
                          </a:solidFill>
                          <a:latin typeface="Arial"/>
                          <a:ea typeface="Times New Roman"/>
                          <a:cs typeface="Times New Roman"/>
                        </a:rPr>
                        <a:t> </a:t>
                      </a:r>
                      <a:r>
                        <a:rPr lang="de-DE" sz="1800" dirty="0">
                          <a:solidFill>
                            <a:srgbClr val="FFFF00"/>
                          </a:solidFill>
                          <a:latin typeface="Arial"/>
                          <a:ea typeface="Times New Roman"/>
                          <a:cs typeface="Times New Roman"/>
                        </a:rPr>
                        <a:t>der Luftwege, </a:t>
                      </a:r>
                      <a:r>
                        <a:rPr lang="de-DE" sz="2400" dirty="0">
                          <a:solidFill>
                            <a:srgbClr val="FFFF00"/>
                          </a:solidFill>
                          <a:latin typeface="Arial"/>
                          <a:ea typeface="Times New Roman"/>
                          <a:cs typeface="Times New Roman"/>
                        </a:rPr>
                        <a:t>Bronchitiden und Keuchhusten, Asthma bronchiale und Lungenverschleimung, Magenkatarrh mit Kolik und Magenkrämpfen, Übersäuerung, Blutungen und Magengeschwür</a:t>
                      </a:r>
                      <a:r>
                        <a:rPr lang="de-DE" sz="1800" dirty="0">
                          <a:solidFill>
                            <a:srgbClr val="FFFF00"/>
                          </a:solidFill>
                          <a:latin typeface="Arial"/>
                          <a:ea typeface="Times New Roman"/>
                          <a:cs typeface="Times New Roman"/>
                        </a:rPr>
                        <a:t>; Kopfschmerz vom Magen ausgehend </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Anwendung:</a:t>
                      </a:r>
                      <a:r>
                        <a:rPr lang="de-DE" sz="1800" dirty="0">
                          <a:solidFill>
                            <a:srgbClr val="FFFF00"/>
                          </a:solidFill>
                          <a:latin typeface="Arial"/>
                          <a:ea typeface="Times New Roman"/>
                          <a:cs typeface="Times New Roman"/>
                        </a:rPr>
                        <a:t> 2 mal stündlich 5‑10 Tropfen der Essenz in Wasser </a:t>
                      </a:r>
                      <a:endParaRPr lang="de-DE" sz="1800" dirty="0">
                        <a:solidFill>
                          <a:srgbClr val="FFFF00"/>
                        </a:solidFill>
                        <a:latin typeface="Times New Roman"/>
                        <a:ea typeface="Times New Roman"/>
                        <a:cs typeface="Times New Roman"/>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4578" name="Picture 2"/>
          <p:cNvPicPr>
            <a:picLocks noChangeAspect="1" noChangeArrowheads="1"/>
          </p:cNvPicPr>
          <p:nvPr/>
        </p:nvPicPr>
        <p:blipFill>
          <a:blip r:embed="rId2" cstate="print"/>
          <a:srcRect/>
          <a:stretch>
            <a:fillRect/>
          </a:stretch>
        </p:blipFill>
        <p:spPr bwMode="auto">
          <a:xfrm>
            <a:off x="1000100" y="2643181"/>
            <a:ext cx="2428892" cy="3238521"/>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30532" y="1305342"/>
            <a:ext cx="8506856" cy="4524315"/>
          </a:xfrm>
          <a:prstGeom prst="rect">
            <a:avLst/>
          </a:prstGeom>
        </p:spPr>
        <p:txBody>
          <a:bodyPr wrap="square">
            <a:spAutoFit/>
          </a:bodyPr>
          <a:lstStyle/>
          <a:p>
            <a:r>
              <a:rPr lang="de-DE" sz="2400" b="1" dirty="0"/>
              <a:t>Zum Aufbau von Willensstärke, Tatkraft und Entscheidungsfreude. Hilft, seelische Schwächezustände jeglicher Art zu regulieren; gibt Wärme und Zuversicht</a:t>
            </a:r>
            <a:endParaRPr lang="de-DE" sz="2400" dirty="0"/>
          </a:p>
          <a:p>
            <a:r>
              <a:rPr lang="de-DE" sz="2400" b="1" dirty="0"/>
              <a:t>Konzentration der mentalen Kraft, wenn zu viel Zweifel vorhanden sind. </a:t>
            </a:r>
            <a:endParaRPr lang="de-DE" sz="2400" dirty="0"/>
          </a:p>
          <a:p>
            <a:r>
              <a:rPr lang="de-DE" sz="2400" b="1" dirty="0"/>
              <a:t>Bedingungslos zu sich stehen können, mutig und selbstständig seinen Weg gehen ohne die allgemeine Bestätigung zu brauchen	</a:t>
            </a:r>
            <a:endParaRPr lang="de-DE" sz="2400" dirty="0"/>
          </a:p>
          <a:p>
            <a:r>
              <a:rPr lang="de-DE" sz="2400" b="1" dirty="0"/>
              <a:t>gezielt und pfiffig - Tatkraft, vorwärts gehend - Konzentriert</a:t>
            </a:r>
            <a:endParaRPr lang="de-DE" sz="2400" dirty="0"/>
          </a:p>
          <a:p>
            <a:r>
              <a:rPr lang="de-DE" sz="2400" b="1" dirty="0"/>
              <a:t>für Leader geeignet: kann andere mitziehen</a:t>
            </a:r>
            <a:endParaRPr lang="de-DE" sz="2400" dirty="0"/>
          </a:p>
          <a:p>
            <a:r>
              <a:rPr lang="de-DE" sz="2400" b="1" dirty="0"/>
              <a:t>muss nicht viel nach außen tun oder sprechen</a:t>
            </a:r>
            <a:endParaRPr lang="de-DE" sz="2400" dirty="0"/>
          </a:p>
          <a:p>
            <a:r>
              <a:rPr lang="de-DE" sz="2400" b="1" dirty="0"/>
              <a:t> </a:t>
            </a:r>
            <a:endParaRPr lang="de-DE" sz="2400" dirty="0"/>
          </a:p>
          <a:p>
            <a:r>
              <a:rPr lang="de-DE" sz="2400" b="1" dirty="0"/>
              <a:t>Verzagt, erschöpft durch Mangel an Ich-Kräfte </a:t>
            </a:r>
            <a:endParaRPr lang="de-DE" sz="2400" dirty="0"/>
          </a:p>
        </p:txBody>
      </p:sp>
      <p:sp>
        <p:nvSpPr>
          <p:cNvPr id="3" name="Rechteck 2"/>
          <p:cNvSpPr/>
          <p:nvPr/>
        </p:nvSpPr>
        <p:spPr>
          <a:xfrm>
            <a:off x="330532" y="307898"/>
            <a:ext cx="5292435" cy="584776"/>
          </a:xfrm>
          <a:prstGeom prst="rect">
            <a:avLst/>
          </a:prstGeom>
        </p:spPr>
        <p:txBody>
          <a:bodyPr wrap="none">
            <a:spAutoFit/>
          </a:bodyPr>
          <a:lstStyle/>
          <a:p>
            <a:pPr lvl="0" defTabSz="914400" fontAlgn="base">
              <a:spcBef>
                <a:spcPct val="0"/>
              </a:spcBef>
              <a:spcAft>
                <a:spcPct val="0"/>
              </a:spcAft>
            </a:pPr>
            <a:r>
              <a:rPr lang="de-DE" sz="3200" b="1" dirty="0">
                <a:latin typeface="Arial" pitchFamily="34" charset="0"/>
                <a:ea typeface="Times New Roman" pitchFamily="18" charset="0"/>
                <a:cs typeface="Arial" pitchFamily="34" charset="0"/>
              </a:rPr>
              <a:t>Nr. 23	Thymus </a:t>
            </a:r>
            <a:r>
              <a:rPr lang="de-DE" sz="3200" b="1" dirty="0" err="1">
                <a:latin typeface="Arial" pitchFamily="34" charset="0"/>
                <a:ea typeface="Times New Roman" pitchFamily="18" charset="0"/>
                <a:cs typeface="Arial" pitchFamily="34" charset="0"/>
              </a:rPr>
              <a:t>vulgaris</a:t>
            </a:r>
            <a:endParaRPr lang="de-DE" sz="3200" dirty="0">
              <a:latin typeface="Arial" pitchFamily="34" charset="0"/>
            </a:endParaRPr>
          </a:p>
        </p:txBody>
      </p:sp>
    </p:spTree>
    <p:extLst>
      <p:ext uri="{BB962C8B-B14F-4D97-AF65-F5344CB8AC3E}">
        <p14:creationId xmlns:p14="http://schemas.microsoft.com/office/powerpoint/2010/main" val="33941496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57200" y="274638"/>
            <a:ext cx="8229600" cy="1143000"/>
          </a:xfrm>
        </p:spPr>
        <p:txBody>
          <a:bodyPr/>
          <a:lstStyle/>
          <a:p>
            <a:pPr eaLnBrk="1" fontAlgn="auto" hangingPunct="1">
              <a:spcAft>
                <a:spcPts val="0"/>
              </a:spcAft>
              <a:defRPr/>
            </a:pPr>
            <a:r>
              <a:rPr lang="de-DE" smtClean="0"/>
              <a:t>Spagyrische Herstellung</a:t>
            </a:r>
          </a:p>
        </p:txBody>
      </p:sp>
      <p:pic>
        <p:nvPicPr>
          <p:cNvPr id="53251" name="Picture 3" descr="E:\MSOffice\Winword\Staufen\Spagyrik\SYSTEM1.JPG"/>
          <p:cNvPicPr>
            <a:picLocks noGrp="1" noChangeAspect="1" noChangeArrowheads="1"/>
          </p:cNvPicPr>
          <p:nvPr>
            <p:ph idx="1"/>
          </p:nvPr>
        </p:nvPicPr>
        <p:blipFill>
          <a:blip r:embed="rId3" cstate="print"/>
          <a:srcRect l="2156" t="2681" r="-1151" b="-1161"/>
          <a:stretch>
            <a:fillRect/>
          </a:stretch>
        </p:blipFill>
        <p:spPr>
          <a:xfrm>
            <a:off x="2405063" y="1524000"/>
            <a:ext cx="4486275" cy="5334000"/>
          </a:xfrm>
          <a:solidFill>
            <a:srgbClr val="FFFFFF"/>
          </a:solidFill>
        </p:spPr>
      </p:pic>
      <p:sp>
        <p:nvSpPr>
          <p:cNvPr id="53252" name="Text Box 4"/>
          <p:cNvSpPr txBox="1">
            <a:spLocks noChangeArrowheads="1"/>
          </p:cNvSpPr>
          <p:nvPr/>
        </p:nvSpPr>
        <p:spPr bwMode="auto">
          <a:xfrm>
            <a:off x="0" y="2438400"/>
            <a:ext cx="2514600" cy="2647950"/>
          </a:xfrm>
          <a:prstGeom prst="rect">
            <a:avLst/>
          </a:prstGeom>
          <a:noFill/>
          <a:ln w="9525">
            <a:noFill/>
            <a:miter lim="800000"/>
            <a:headEnd/>
            <a:tailEnd/>
          </a:ln>
        </p:spPr>
        <p:txBody>
          <a:bodyPr>
            <a:spAutoFit/>
          </a:bodyPr>
          <a:lstStyle/>
          <a:p>
            <a:pPr>
              <a:spcBef>
                <a:spcPct val="50000"/>
              </a:spcBef>
            </a:pPr>
            <a:r>
              <a:rPr lang="de-DE">
                <a:latin typeface="Times New Roman" pitchFamily="18" charset="0"/>
              </a:rPr>
              <a:t>Geistige (</a:t>
            </a:r>
            <a:r>
              <a:rPr lang="de-DE">
                <a:solidFill>
                  <a:srgbClr val="FA6F06"/>
                </a:solidFill>
                <a:latin typeface="Times New Roman" pitchFamily="18" charset="0"/>
              </a:rPr>
              <a:t>Merkur</a:t>
            </a:r>
            <a:r>
              <a:rPr lang="de-DE">
                <a:latin typeface="Times New Roman" pitchFamily="18" charset="0"/>
              </a:rPr>
              <a:t>) und seelische (</a:t>
            </a:r>
            <a:r>
              <a:rPr lang="de-DE">
                <a:solidFill>
                  <a:srgbClr val="FA6F06"/>
                </a:solidFill>
                <a:latin typeface="Times New Roman" pitchFamily="18" charset="0"/>
              </a:rPr>
              <a:t>Sulfur</a:t>
            </a:r>
            <a:r>
              <a:rPr lang="de-DE">
                <a:latin typeface="Times New Roman" pitchFamily="18" charset="0"/>
              </a:rPr>
              <a:t>) Qualitäten werden durch die Wasserdampf-destillation herausgelöst</a:t>
            </a:r>
          </a:p>
        </p:txBody>
      </p:sp>
      <p:sp>
        <p:nvSpPr>
          <p:cNvPr id="53253" name="Text Box 5"/>
          <p:cNvSpPr txBox="1">
            <a:spLocks noChangeArrowheads="1"/>
          </p:cNvSpPr>
          <p:nvPr/>
        </p:nvSpPr>
        <p:spPr bwMode="auto">
          <a:xfrm>
            <a:off x="6934200" y="3352800"/>
            <a:ext cx="1981200" cy="1917700"/>
          </a:xfrm>
          <a:prstGeom prst="rect">
            <a:avLst/>
          </a:prstGeom>
          <a:noFill/>
          <a:ln w="9525">
            <a:noFill/>
            <a:miter lim="800000"/>
            <a:headEnd/>
            <a:tailEnd/>
          </a:ln>
        </p:spPr>
        <p:txBody>
          <a:bodyPr>
            <a:spAutoFit/>
          </a:bodyPr>
          <a:lstStyle/>
          <a:p>
            <a:r>
              <a:rPr lang="de-DE"/>
              <a:t>Die Mineralsalze</a:t>
            </a:r>
          </a:p>
          <a:p>
            <a:r>
              <a:rPr lang="de-DE"/>
              <a:t>werden mit dem Destillat vereinigt </a:t>
            </a:r>
          </a:p>
        </p:txBody>
      </p:sp>
      <p:sp>
        <p:nvSpPr>
          <p:cNvPr id="53254" name="Text Box 6"/>
          <p:cNvSpPr txBox="1">
            <a:spLocks noChangeArrowheads="1"/>
          </p:cNvSpPr>
          <p:nvPr/>
        </p:nvSpPr>
        <p:spPr bwMode="auto">
          <a:xfrm>
            <a:off x="5715000" y="5105400"/>
            <a:ext cx="584200" cy="457200"/>
          </a:xfrm>
          <a:prstGeom prst="rect">
            <a:avLst/>
          </a:prstGeom>
          <a:noFill/>
          <a:ln w="9525">
            <a:noFill/>
            <a:miter lim="800000"/>
            <a:headEnd/>
            <a:tailEnd/>
          </a:ln>
        </p:spPr>
        <p:txBody>
          <a:bodyPr wrap="none">
            <a:spAutoFit/>
          </a:bodyPr>
          <a:lstStyle/>
          <a:p>
            <a:r>
              <a:rPr lang="de-DE">
                <a:solidFill>
                  <a:srgbClr val="FA6F06"/>
                </a:solidFill>
              </a:rPr>
              <a:t>Sal</a:t>
            </a:r>
          </a:p>
        </p:txBody>
      </p:sp>
    </p:spTree>
    <p:extLst>
      <p:ext uri="{BB962C8B-B14F-4D97-AF65-F5344CB8AC3E}">
        <p14:creationId xmlns:p14="http://schemas.microsoft.com/office/powerpoint/2010/main" val="1127771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ucalyptus Baum Eucalyptus globulus, blauer Eukalyp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Eucalyptus globulus flowers lea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38" y="2349500"/>
            <a:ext cx="4030662" cy="537368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Eucalyptus globulus zur Blü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0"/>
            <a:ext cx="4064000" cy="2570163"/>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484188" y="6165850"/>
            <a:ext cx="20363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Eucalyptus</a:t>
            </a:r>
            <a:r>
              <a:rPr lang="de-DE" dirty="0"/>
              <a:t> </a:t>
            </a:r>
            <a:r>
              <a:rPr lang="de-DE" dirty="0" err="1"/>
              <a:t>globulus</a:t>
            </a:r>
            <a:endParaRPr lang="de-DE" dirty="0"/>
          </a:p>
        </p:txBody>
      </p:sp>
    </p:spTree>
    <p:extLst>
      <p:ext uri="{BB962C8B-B14F-4D97-AF65-F5344CB8AC3E}">
        <p14:creationId xmlns:p14="http://schemas.microsoft.com/office/powerpoint/2010/main" val="400888516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1657919878"/>
              </p:ext>
            </p:extLst>
          </p:nvPr>
        </p:nvGraphicFramePr>
        <p:xfrm>
          <a:off x="857224" y="2544298"/>
          <a:ext cx="7786742" cy="3813660"/>
        </p:xfrm>
        <a:graphic>
          <a:graphicData uri="http://schemas.openxmlformats.org/drawingml/2006/table">
            <a:tbl>
              <a:tblPr/>
              <a:tblGrid>
                <a:gridCol w="3643338"/>
                <a:gridCol w="4143404"/>
              </a:tblGrid>
              <a:tr h="3813660">
                <a:tc>
                  <a:txBody>
                    <a:bodyPr/>
                    <a:lstStyle/>
                    <a:p>
                      <a:pPr algn="l">
                        <a:spcAft>
                          <a:spcPts val="0"/>
                        </a:spcAft>
                      </a:pPr>
                      <a:endParaRPr lang="de-DE" sz="1200" dirty="0">
                        <a:latin typeface="Arial"/>
                        <a:ea typeface="Times New Roman"/>
                        <a:cs typeface="Times New Roman"/>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de-DE" sz="2000" dirty="0">
                        <a:solidFill>
                          <a:srgbClr val="FFFF00"/>
                        </a:solidFill>
                        <a:latin typeface="Arial"/>
                        <a:ea typeface="Times New Roman"/>
                        <a:cs typeface="Times New Roman"/>
                      </a:endParaRPr>
                    </a:p>
                    <a:p>
                      <a:pPr algn="l">
                        <a:spcAft>
                          <a:spcPts val="0"/>
                        </a:spcAft>
                      </a:pPr>
                      <a:r>
                        <a:rPr lang="de-DE" sz="2000" i="1" dirty="0">
                          <a:solidFill>
                            <a:srgbClr val="FFFF00"/>
                          </a:solidFill>
                          <a:latin typeface="Arial"/>
                          <a:ea typeface="Times New Roman"/>
                          <a:cs typeface="Times New Roman"/>
                        </a:rPr>
                        <a:t>Mittelbild: </a:t>
                      </a:r>
                      <a:r>
                        <a:rPr lang="de-DE" sz="2000" dirty="0">
                          <a:solidFill>
                            <a:srgbClr val="FFFF00"/>
                          </a:solidFill>
                          <a:latin typeface="Arial"/>
                          <a:ea typeface="Times New Roman"/>
                          <a:cs typeface="Times New Roman"/>
                        </a:rPr>
                        <a:t>Rheumatische</a:t>
                      </a:r>
                      <a:r>
                        <a:rPr lang="de-DE" sz="2000" i="1" dirty="0">
                          <a:solidFill>
                            <a:srgbClr val="FFFF00"/>
                          </a:solidFill>
                          <a:latin typeface="Arial"/>
                          <a:ea typeface="Times New Roman"/>
                          <a:cs typeface="Times New Roman"/>
                        </a:rPr>
                        <a:t> </a:t>
                      </a:r>
                      <a:r>
                        <a:rPr lang="de-DE" sz="2000" dirty="0">
                          <a:solidFill>
                            <a:srgbClr val="FFFF00"/>
                          </a:solidFill>
                          <a:latin typeface="Arial"/>
                          <a:ea typeface="Times New Roman"/>
                          <a:cs typeface="Times New Roman"/>
                        </a:rPr>
                        <a:t>Grippe, Verschlimmerung nachts und bei nassem Wetter. Blutwallungen mit Fieber, Herzklopfen, Schwindel. Husten trocken oder mit viel Rasseln. Nierenbeckenkatarrhe.</a:t>
                      </a:r>
                      <a:endParaRPr lang="de-DE" sz="2000" dirty="0">
                        <a:solidFill>
                          <a:srgbClr val="FFFF00"/>
                        </a:solidFill>
                        <a:latin typeface="Times New Roman"/>
                        <a:ea typeface="Times New Roman"/>
                        <a:cs typeface="Times New Roman"/>
                      </a:endParaRPr>
                    </a:p>
                    <a:p>
                      <a:pPr algn="l">
                        <a:spcAft>
                          <a:spcPts val="0"/>
                        </a:spcAft>
                      </a:pPr>
                      <a:r>
                        <a:rPr lang="de-DE" sz="2000" dirty="0">
                          <a:solidFill>
                            <a:srgbClr val="FFFF00"/>
                          </a:solidFill>
                          <a:latin typeface="Arial"/>
                          <a:ea typeface="Times New Roman"/>
                          <a:cs typeface="Times New Roman"/>
                        </a:rPr>
                        <a:t>Anwendung: Stündlich 5‑10 Tropfen der spagyrischen Essenz auf Zucker oder im Teelöffel Wasser.</a:t>
                      </a:r>
                      <a:endParaRPr lang="de-DE" sz="2000" dirty="0">
                        <a:solidFill>
                          <a:srgbClr val="FFFF00"/>
                        </a:solidFill>
                        <a:latin typeface="Times New Roman"/>
                        <a:ea typeface="Times New Roman"/>
                        <a:cs typeface="Times New Roman"/>
                      </a:endParaRPr>
                    </a:p>
                  </a:txBody>
                  <a:tcPr marL="67525" marR="67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4386" name="Rectangle 2"/>
          <p:cNvSpPr>
            <a:spLocks noChangeArrowheads="1"/>
          </p:cNvSpPr>
          <p:nvPr/>
        </p:nvSpPr>
        <p:spPr bwMode="auto">
          <a:xfrm>
            <a:off x="160020" y="166182"/>
            <a:ext cx="8983980" cy="2262158"/>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cs typeface="Arial" pitchFamily="34" charset="0"/>
              </a:rPr>
              <a:t>Nr. 13 </a:t>
            </a:r>
            <a:r>
              <a:rPr kumimoji="0" lang="de-DE" b="1" i="0" u="none" strike="noStrike" cap="none" normalizeH="0" baseline="0" dirty="0" err="1" smtClean="0">
                <a:ln>
                  <a:noFill/>
                </a:ln>
                <a:solidFill>
                  <a:schemeClr val="tx1"/>
                </a:solidFill>
                <a:effectLst/>
                <a:latin typeface="Arial" pitchFamily="34" charset="0"/>
                <a:cs typeface="Arial" pitchFamily="34" charset="0"/>
              </a:rPr>
              <a:t>Eucalyptus</a:t>
            </a:r>
            <a:endParaRPr kumimoji="0" lang="de-DE"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cs typeface="Arial" pitchFamily="34" charset="0"/>
              </a:rPr>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Zur Klärung und zum Öffnen der Augen, gibt klare Sicht, beruhigt ein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aufbrausendes Wesen und verhilft zum Erkennen von Zusammenhängen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und Lebensgesetzen.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unkonzentriert, unklar und diffus mit Mangel an rationalem und logischem Denken</a:t>
            </a:r>
            <a:endParaRPr kumimoji="0" lang="de-DE" sz="2400" b="0" i="0" u="none" strike="noStrike" cap="none" normalizeH="0" baseline="0" dirty="0" smtClean="0">
              <a:ln>
                <a:noFill/>
              </a:ln>
              <a:solidFill>
                <a:schemeClr val="tx1"/>
              </a:solidFill>
              <a:effectLst/>
              <a:latin typeface="Arial" pitchFamily="34" charset="0"/>
            </a:endParaRPr>
          </a:p>
        </p:txBody>
      </p:sp>
      <p:graphicFrame>
        <p:nvGraphicFramePr>
          <p:cNvPr id="144385" name="Object 1"/>
          <p:cNvGraphicFramePr>
            <a:graphicFrameLocks noChangeAspect="1"/>
          </p:cNvGraphicFramePr>
          <p:nvPr>
            <p:extLst>
              <p:ext uri="{D42A27DB-BD31-4B8C-83A1-F6EECF244321}">
                <p14:modId xmlns:p14="http://schemas.microsoft.com/office/powerpoint/2010/main" val="4140654804"/>
              </p:ext>
            </p:extLst>
          </p:nvPr>
        </p:nvGraphicFramePr>
        <p:xfrm>
          <a:off x="309769" y="3044299"/>
          <a:ext cx="3977749" cy="2702325"/>
        </p:xfrm>
        <a:graphic>
          <a:graphicData uri="http://schemas.openxmlformats.org/presentationml/2006/ole">
            <mc:AlternateContent xmlns:mc="http://schemas.openxmlformats.org/markup-compatibility/2006">
              <mc:Choice xmlns:v="urn:schemas-microsoft-com:vml" Requires="v">
                <p:oleObj spid="_x0000_s20512" r:id="rId3" imgW="7621064" imgH="4819048" progId="">
                  <p:embed/>
                </p:oleObj>
              </mc:Choice>
              <mc:Fallback>
                <p:oleObj r:id="rId3" imgW="7621064" imgH="4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69" y="3044299"/>
                        <a:ext cx="3977749" cy="2702325"/>
                      </a:xfrm>
                      <a:prstGeom prst="rect">
                        <a:avLst/>
                      </a:prstGeom>
                      <a:noFill/>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ChangeArrowheads="1"/>
          </p:cNvSpPr>
          <p:nvPr/>
        </p:nvSpPr>
        <p:spPr bwMode="auto">
          <a:xfrm>
            <a:off x="428596" y="176134"/>
            <a:ext cx="8715404" cy="5955476"/>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de-DE" sz="3200" b="1" i="0" u="none" strike="noStrike" cap="none" normalizeH="0" baseline="0" dirty="0" smtClean="0">
                <a:ln>
                  <a:noFill/>
                </a:ln>
                <a:solidFill>
                  <a:srgbClr val="FF0000"/>
                </a:solidFill>
                <a:effectLst/>
                <a:latin typeface="Times New Roman" pitchFamily="18" charset="0"/>
                <a:cs typeface="Times New Roman" pitchFamily="18" charset="0"/>
              </a:rPr>
              <a:t>Nr. 13 	</a:t>
            </a:r>
            <a:r>
              <a:rPr kumimoji="0" lang="de-DE" sz="3200" b="1" i="0" u="none" strike="noStrike" cap="none" normalizeH="0" baseline="0" dirty="0" err="1" smtClean="0">
                <a:ln>
                  <a:noFill/>
                </a:ln>
                <a:solidFill>
                  <a:srgbClr val="FF0000"/>
                </a:solidFill>
                <a:effectLst/>
                <a:latin typeface="Times New Roman" pitchFamily="18" charset="0"/>
                <a:cs typeface="Times New Roman" pitchFamily="18" charset="0"/>
              </a:rPr>
              <a:t>Eucalyptus</a:t>
            </a:r>
            <a:endParaRPr kumimoji="0" lang="de-DE" sz="3200" b="1"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de-DE" sz="3200" b="1"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Klarheit, Fokus, Konzentration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andere Perspektive gewinnen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einmal anders: nicht nur alte Muster folgen, nicht mehr blind handeln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wie gehabt aber mit einer anderen Note</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sich auf neue Wahrnehmungen einlassen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Durchschauen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alte Ausreden, alte Muster durchschauen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klare Konzepte und Begriffe  --für Lehrer und Vortragshaltende</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klar erklären können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wahrhaftig und „erneuernd“</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geeignet, um sich für die neuen Paradigmen zu öffnen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um herauszukommen aus beschränkten Denkmustern, „</a:t>
            </a:r>
            <a:r>
              <a:rPr kumimoji="0" lang="de-DE" sz="2000" b="0" i="0" u="none" strike="noStrike" cap="none" normalizeH="0" baseline="0" dirty="0" err="1" smtClean="0">
                <a:ln>
                  <a:noFill/>
                </a:ln>
                <a:solidFill>
                  <a:schemeClr val="tx1"/>
                </a:solidFill>
                <a:effectLst/>
                <a:latin typeface="Arial" pitchFamily="34" charset="0"/>
                <a:ea typeface="Times New Roman" pitchFamily="18" charset="0"/>
              </a:rPr>
              <a:t>Hinking</a:t>
            </a:r>
            <a:r>
              <a:rPr kumimoji="0" lang="de-DE" sz="2000" b="0" i="0" u="none" strike="noStrike" cap="none" normalizeH="0" baseline="0" dirty="0" smtClean="0">
                <a:ln>
                  <a:noFill/>
                </a:ln>
                <a:solidFill>
                  <a:schemeClr val="tx1"/>
                </a:solidFill>
                <a:effectLst/>
                <a:latin typeface="Arial" pitchFamily="34" charset="0"/>
                <a:ea typeface="Times New Roman" pitchFamily="18" charset="0"/>
              </a:rPr>
              <a:t> </a:t>
            </a:r>
            <a:r>
              <a:rPr kumimoji="0" lang="de-DE" sz="2000" b="0" i="0" u="none" strike="noStrike" cap="none" normalizeH="0" baseline="0" dirty="0" err="1" smtClean="0">
                <a:ln>
                  <a:noFill/>
                </a:ln>
                <a:solidFill>
                  <a:schemeClr val="tx1"/>
                </a:solidFill>
                <a:effectLst/>
                <a:latin typeface="Arial" pitchFamily="34" charset="0"/>
                <a:ea typeface="Times New Roman" pitchFamily="18" charset="0"/>
              </a:rPr>
              <a:t>loops</a:t>
            </a:r>
            <a:r>
              <a:rPr kumimoji="0" lang="de-DE" sz="2000" b="0" i="0" u="none" strike="noStrike" cap="none" normalizeH="0" baseline="0" dirty="0" smtClean="0">
                <a:ln>
                  <a:noFill/>
                </a:ln>
                <a:solidFill>
                  <a:schemeClr val="tx1"/>
                </a:solidFill>
                <a:effectLst/>
                <a:latin typeface="Arial" pitchFamily="34" charset="0"/>
                <a:ea typeface="Times New Roman" pitchFamily="18" charset="0"/>
              </a:rPr>
              <a:t>“= im Kreis denken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Wissen klar vermitteln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Klärend fürs Denken – Einfluss auf emotionellen Reaktionen durch Einsicht – für Psychotherapie</a:t>
            </a:r>
            <a:endParaRPr kumimoji="0" lang="de-DE" sz="2800" b="0" i="0" u="none" strike="noStrike" cap="none" normalizeH="0" baseline="0" dirty="0" smtClean="0">
              <a:ln>
                <a:noFill/>
              </a:ln>
              <a:solidFill>
                <a:schemeClr val="tx1"/>
              </a:solidFill>
              <a:effectLst/>
              <a:latin typeface="Arial" pitchFamily="34" charset="0"/>
            </a:endParaRPr>
          </a:p>
        </p:txBody>
      </p:sp>
      <p:sp>
        <p:nvSpPr>
          <p:cNvPr id="3" name="Fußzeilenplatzhalter 2"/>
          <p:cNvSpPr>
            <a:spLocks noGrp="1"/>
          </p:cNvSpPr>
          <p:nvPr>
            <p:ph type="ftr" sz="quarter" idx="11"/>
          </p:nvPr>
        </p:nvSpPr>
        <p:spPr/>
        <p:txBody>
          <a:bodyPr/>
          <a:lstStyle/>
          <a:p>
            <a:r>
              <a:rPr lang="de-DE" smtClean="0"/>
              <a:t>©Spagyro® Schulung für Fachkreise</a:t>
            </a:r>
            <a:endParaRPr lang="de-DE"/>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406616193"/>
              </p:ext>
            </p:extLst>
          </p:nvPr>
        </p:nvGraphicFramePr>
        <p:xfrm>
          <a:off x="-1" y="1195422"/>
          <a:ext cx="10164799" cy="3786886"/>
        </p:xfrm>
        <a:graphic>
          <a:graphicData uri="http://schemas.openxmlformats.org/presentationml/2006/ole">
            <mc:AlternateContent xmlns:mc="http://schemas.openxmlformats.org/markup-compatibility/2006">
              <mc:Choice xmlns:v="urn:schemas-microsoft-com:vml" Requires="v">
                <p:oleObj spid="_x0000_s8225" name="Dokument" r:id="rId4" imgW="7124700" imgH="2654300" progId="Word.Document.12">
                  <p:embed/>
                </p:oleObj>
              </mc:Choice>
              <mc:Fallback>
                <p:oleObj name="Dokument" r:id="rId4" imgW="7124700" imgH="2654300" progId="Word.Document.12">
                  <p:embed/>
                  <p:pic>
                    <p:nvPicPr>
                      <p:cNvPr id="0" name=""/>
                      <p:cNvPicPr/>
                      <p:nvPr/>
                    </p:nvPicPr>
                    <p:blipFill>
                      <a:blip r:embed="rId5"/>
                      <a:stretch>
                        <a:fillRect/>
                      </a:stretch>
                    </p:blipFill>
                    <p:spPr>
                      <a:xfrm>
                        <a:off x="-1" y="1195422"/>
                        <a:ext cx="10164799" cy="3786886"/>
                      </a:xfrm>
                      <a:prstGeom prst="rect">
                        <a:avLst/>
                      </a:prstGeom>
                    </p:spPr>
                  </p:pic>
                </p:oleObj>
              </mc:Fallback>
            </mc:AlternateContent>
          </a:graphicData>
        </a:graphic>
      </p:graphicFrame>
    </p:spTree>
    <p:extLst>
      <p:ext uri="{BB962C8B-B14F-4D97-AF65-F5344CB8AC3E}">
        <p14:creationId xmlns:p14="http://schemas.microsoft.com/office/powerpoint/2010/main" val="252862417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Schüßler – Konzentration auf das Wesentliche</a:t>
            </a:r>
            <a:endParaRPr lang="de-DE"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4073084153"/>
              </p:ext>
            </p:extLst>
          </p:nvPr>
        </p:nvGraphicFramePr>
        <p:xfrm>
          <a:off x="457200" y="1600200"/>
          <a:ext cx="8229600" cy="2377440"/>
        </p:xfrm>
        <a:graphic>
          <a:graphicData uri="http://schemas.openxmlformats.org/drawingml/2006/table">
            <a:tbl>
              <a:tblPr firstRow="1" bandRow="1">
                <a:tableStyleId>{5C22544A-7EE6-4342-B048-85BDC9FD1C3A}</a:tableStyleId>
              </a:tblPr>
              <a:tblGrid>
                <a:gridCol w="1690093"/>
                <a:gridCol w="6539507"/>
              </a:tblGrid>
              <a:tr h="370840">
                <a:tc>
                  <a:txBody>
                    <a:bodyPr/>
                    <a:lstStyle/>
                    <a:p>
                      <a:r>
                        <a:rPr lang="de-DE" dirty="0" smtClean="0"/>
                        <a:t>Ka </a:t>
                      </a:r>
                      <a:r>
                        <a:rPr lang="de-DE" dirty="0" err="1" smtClean="0"/>
                        <a:t>phos</a:t>
                      </a:r>
                      <a:endParaRPr lang="de-DE" dirty="0"/>
                    </a:p>
                  </a:txBody>
                  <a:tcPr/>
                </a:tc>
                <a:tc>
                  <a:txBody>
                    <a:bodyPr/>
                    <a:lstStyle/>
                    <a:p>
                      <a:r>
                        <a:rPr lang="de-DE" dirty="0" err="1" smtClean="0"/>
                        <a:t>Energetikum</a:t>
                      </a:r>
                      <a:r>
                        <a:rPr lang="de-DE" dirty="0" smtClean="0"/>
                        <a:t> bei nervöser Erschöpfung; Wechsel von Erregung und Erschöpfung; Sexuelle Neurasthenie; Dynamische und Adynamische Fieberzustände, </a:t>
                      </a:r>
                      <a:r>
                        <a:rPr lang="de-DE" dirty="0" err="1" smtClean="0"/>
                        <a:t>Resitenzschwäche</a:t>
                      </a:r>
                      <a:r>
                        <a:rPr lang="de-DE" dirty="0" smtClean="0"/>
                        <a:t>; Nervennahrungsmittel; Angstsyndrom</a:t>
                      </a:r>
                      <a:endParaRPr lang="de-DE" dirty="0"/>
                    </a:p>
                  </a:txBody>
                  <a:tcPr/>
                </a:tc>
              </a:tr>
              <a:tr h="370840">
                <a:tc>
                  <a:txBody>
                    <a:bodyPr/>
                    <a:lstStyle/>
                    <a:p>
                      <a:r>
                        <a:rPr lang="de-DE" dirty="0" smtClean="0"/>
                        <a:t>Mg </a:t>
                      </a:r>
                      <a:r>
                        <a:rPr lang="de-DE" dirty="0" err="1" smtClean="0"/>
                        <a:t>phos</a:t>
                      </a:r>
                      <a:endParaRPr lang="de-DE" dirty="0"/>
                    </a:p>
                  </a:txBody>
                  <a:tcPr/>
                </a:tc>
                <a:tc>
                  <a:txBody>
                    <a:bodyPr/>
                    <a:lstStyle/>
                    <a:p>
                      <a:r>
                        <a:rPr lang="de-DE" dirty="0" smtClean="0"/>
                        <a:t>Nervöse Rhythmusstörungen, normalisiert die Erregbarkeit des Herzmuskels. Für erhöhte Viskosität des Blutes mit Thromboseneigung; Vermindert </a:t>
                      </a:r>
                      <a:r>
                        <a:rPr lang="de-DE" dirty="0" err="1" smtClean="0"/>
                        <a:t>Bluttfettwerte</a:t>
                      </a:r>
                      <a:r>
                        <a:rPr lang="de-DE" dirty="0" smtClean="0"/>
                        <a:t>; Hypertone Regulationsstörungen; Herzneurose</a:t>
                      </a:r>
                      <a:endParaRPr lang="de-DE" dirty="0"/>
                    </a:p>
                  </a:txBody>
                  <a:tcPr/>
                </a:tc>
              </a:tr>
            </a:tbl>
          </a:graphicData>
        </a:graphic>
      </p:graphicFrame>
    </p:spTree>
    <p:extLst>
      <p:ext uri="{BB962C8B-B14F-4D97-AF65-F5344CB8AC3E}">
        <p14:creationId xmlns:p14="http://schemas.microsoft.com/office/powerpoint/2010/main" val="14340147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Artemisia vulga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2819" name="Text Box 3"/>
          <p:cNvSpPr txBox="1">
            <a:spLocks noChangeArrowheads="1"/>
          </p:cNvSpPr>
          <p:nvPr/>
        </p:nvSpPr>
        <p:spPr bwMode="auto">
          <a:xfrm>
            <a:off x="2247900" y="6165850"/>
            <a:ext cx="18481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Artemisia </a:t>
            </a:r>
            <a:r>
              <a:rPr lang="de-DE" dirty="0" err="1"/>
              <a:t>vulgaris</a:t>
            </a:r>
            <a:endParaRPr lang="de-DE" dirty="0"/>
          </a:p>
        </p:txBody>
      </p:sp>
    </p:spTree>
    <p:extLst>
      <p:ext uri="{BB962C8B-B14F-4D97-AF65-F5344CB8AC3E}">
        <p14:creationId xmlns:p14="http://schemas.microsoft.com/office/powerpoint/2010/main" val="1019851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154280662"/>
              </p:ext>
            </p:extLst>
          </p:nvPr>
        </p:nvGraphicFramePr>
        <p:xfrm>
          <a:off x="417076" y="1426394"/>
          <a:ext cx="8316824" cy="3247206"/>
        </p:xfrm>
        <a:graphic>
          <a:graphicData uri="http://schemas.openxmlformats.org/presentationml/2006/ole">
            <mc:AlternateContent xmlns:mc="http://schemas.openxmlformats.org/markup-compatibility/2006">
              <mc:Choice xmlns:v="urn:schemas-microsoft-com:vml" Requires="v">
                <p:oleObj spid="_x0000_s45075" name="Dokument" r:id="rId4" imgW="6375400" imgH="2489200" progId="Word.Document.12">
                  <p:embed/>
                </p:oleObj>
              </mc:Choice>
              <mc:Fallback>
                <p:oleObj name="Dokument" r:id="rId4" imgW="6375400" imgH="2489200" progId="Word.Document.12">
                  <p:embed/>
                  <p:pic>
                    <p:nvPicPr>
                      <p:cNvPr id="0" name=""/>
                      <p:cNvPicPr/>
                      <p:nvPr/>
                    </p:nvPicPr>
                    <p:blipFill>
                      <a:blip r:embed="rId5"/>
                      <a:stretch>
                        <a:fillRect/>
                      </a:stretch>
                    </p:blipFill>
                    <p:spPr>
                      <a:xfrm>
                        <a:off x="417076" y="1426394"/>
                        <a:ext cx="8316824" cy="3247206"/>
                      </a:xfrm>
                      <a:prstGeom prst="rect">
                        <a:avLst/>
                      </a:prstGeom>
                    </p:spPr>
                  </p:pic>
                </p:oleObj>
              </mc:Fallback>
            </mc:AlternateContent>
          </a:graphicData>
        </a:graphic>
      </p:graphicFrame>
      <p:sp>
        <p:nvSpPr>
          <p:cNvPr id="3" name="Rechteck 2"/>
          <p:cNvSpPr/>
          <p:nvPr/>
        </p:nvSpPr>
        <p:spPr>
          <a:xfrm>
            <a:off x="556115" y="110324"/>
            <a:ext cx="4965222" cy="523220"/>
          </a:xfrm>
          <a:prstGeom prst="rect">
            <a:avLst/>
          </a:prstGeom>
        </p:spPr>
        <p:txBody>
          <a:bodyPr wrap="none">
            <a:spAutoFit/>
          </a:bodyPr>
          <a:lstStyle/>
          <a:p>
            <a:r>
              <a:rPr lang="it-IT" sz="2800" dirty="0"/>
              <a:t>Nr. 4	Artemisia </a:t>
            </a:r>
            <a:r>
              <a:rPr lang="it-IT" sz="2800" dirty="0" err="1"/>
              <a:t>Vulgaris</a:t>
            </a:r>
            <a:r>
              <a:rPr lang="it-IT" sz="2800" dirty="0"/>
              <a:t> </a:t>
            </a:r>
            <a:r>
              <a:rPr lang="de-DE" sz="2800" dirty="0"/>
              <a:t>- Beifuß</a:t>
            </a:r>
            <a:endParaRPr lang="de-DE" sz="2800" b="1" dirty="0"/>
          </a:p>
        </p:txBody>
      </p:sp>
    </p:spTree>
    <p:extLst>
      <p:ext uri="{BB962C8B-B14F-4D97-AF65-F5344CB8AC3E}">
        <p14:creationId xmlns:p14="http://schemas.microsoft.com/office/powerpoint/2010/main" val="32628777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6567" y="633544"/>
            <a:ext cx="8576441" cy="6001642"/>
          </a:xfrm>
          <a:prstGeom prst="rect">
            <a:avLst/>
          </a:prstGeom>
        </p:spPr>
        <p:txBody>
          <a:bodyPr wrap="square">
            <a:spAutoFit/>
          </a:bodyPr>
          <a:lstStyle/>
          <a:p>
            <a:r>
              <a:rPr lang="de-DE" sz="2400" b="1" dirty="0"/>
              <a:t>Zur Konzentration auf das Wesentliche, für klare Sicht, Entscheidungsfreude und Selbstbehauptung</a:t>
            </a:r>
            <a:br>
              <a:rPr lang="de-DE" sz="2400" b="1" dirty="0"/>
            </a:br>
            <a:r>
              <a:rPr lang="de-DE" sz="2400" b="1" dirty="0"/>
              <a:t>eine geeignete Essenz, um vorwärts zu gehen, auch wenn man nicht weiß wie oder wohin – Quantum; für Menschen, die eine „Garantie“ vom Leben verlangen – was das Leben </a:t>
            </a:r>
            <a:r>
              <a:rPr lang="de-DE" sz="2400" b="1" u="sng" dirty="0"/>
              <a:t>nie</a:t>
            </a:r>
            <a:r>
              <a:rPr lang="de-DE" sz="2400" b="1" dirty="0"/>
              <a:t> gibt; also weitergehen mit Vertrauen: gerade durch diese Entschlossenheit wird es sich das Leben entfalten können; gegen zweifeln mit zermürbenden „Haar Abspaltung“ gegen „wenn und aber“; sich auf ein Ziel konzentrieren können : also die Fähigkeit dazu</a:t>
            </a:r>
          </a:p>
          <a:p>
            <a:r>
              <a:rPr lang="de-DE" sz="2400" b="1" dirty="0"/>
              <a:t>fokussieren </a:t>
            </a:r>
            <a:r>
              <a:rPr lang="de-DE" sz="2400" b="1" u="sng" dirty="0"/>
              <a:t>und</a:t>
            </a:r>
            <a:r>
              <a:rPr lang="de-DE" sz="2400" b="1" dirty="0"/>
              <a:t> weiter oder vorwärts gehen Eruieren können</a:t>
            </a:r>
          </a:p>
          <a:p>
            <a:r>
              <a:rPr lang="de-DE" sz="2400" b="1" dirty="0"/>
              <a:t>Evtl. gegen Selbst-Boykott durch Unsicherheit, zweifeln, um den „</a:t>
            </a:r>
            <a:r>
              <a:rPr lang="de-DE" sz="2400" b="1" dirty="0" err="1"/>
              <a:t>Mind</a:t>
            </a:r>
            <a:r>
              <a:rPr lang="de-DE" sz="2400" b="1" dirty="0"/>
              <a:t>“ zu beruhigen</a:t>
            </a:r>
          </a:p>
          <a:p>
            <a:r>
              <a:rPr lang="de-DE" sz="2400" b="1" dirty="0"/>
              <a:t>auch erkennen, was ich kann – und nicht kann!</a:t>
            </a:r>
          </a:p>
          <a:p>
            <a:r>
              <a:rPr lang="de-DE" sz="2400" b="1" dirty="0"/>
              <a:t/>
            </a:r>
            <a:br>
              <a:rPr lang="de-DE" sz="2400" b="1" dirty="0"/>
            </a:br>
            <a:r>
              <a:rPr lang="de-DE" sz="2400" b="1" dirty="0"/>
              <a:t>Zerstreut, irritiert und unentschlossen durch innere Unsicherheit und Entscheidungsschwäche; „ich weiß nicht, wie es wird“</a:t>
            </a:r>
          </a:p>
        </p:txBody>
      </p:sp>
      <p:sp>
        <p:nvSpPr>
          <p:cNvPr id="3" name="Rechteck 2"/>
          <p:cNvSpPr/>
          <p:nvPr/>
        </p:nvSpPr>
        <p:spPr>
          <a:xfrm>
            <a:off x="556115" y="110324"/>
            <a:ext cx="4965222" cy="523220"/>
          </a:xfrm>
          <a:prstGeom prst="rect">
            <a:avLst/>
          </a:prstGeom>
        </p:spPr>
        <p:txBody>
          <a:bodyPr wrap="none">
            <a:spAutoFit/>
          </a:bodyPr>
          <a:lstStyle/>
          <a:p>
            <a:r>
              <a:rPr lang="it-IT" sz="2800" dirty="0"/>
              <a:t>Nr. 4	Artemisia </a:t>
            </a:r>
            <a:r>
              <a:rPr lang="it-IT" sz="2800" dirty="0" err="1" smtClean="0"/>
              <a:t>vulgaris</a:t>
            </a:r>
            <a:r>
              <a:rPr lang="it-IT" sz="2800" dirty="0" smtClean="0"/>
              <a:t> </a:t>
            </a:r>
            <a:r>
              <a:rPr lang="de-DE" sz="2800" dirty="0"/>
              <a:t>- Beifuß</a:t>
            </a:r>
            <a:endParaRPr lang="de-DE" sz="2800" b="1" dirty="0"/>
          </a:p>
        </p:txBody>
      </p:sp>
    </p:spTree>
    <p:extLst>
      <p:ext uri="{BB962C8B-B14F-4D97-AF65-F5344CB8AC3E}">
        <p14:creationId xmlns:p14="http://schemas.microsoft.com/office/powerpoint/2010/main" val="12301079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713666662"/>
              </p:ext>
            </p:extLst>
          </p:nvPr>
        </p:nvGraphicFramePr>
        <p:xfrm>
          <a:off x="0" y="1239266"/>
          <a:ext cx="12265152" cy="4307014"/>
        </p:xfrm>
        <a:graphic>
          <a:graphicData uri="http://schemas.openxmlformats.org/presentationml/2006/ole">
            <mc:AlternateContent xmlns:mc="http://schemas.openxmlformats.org/markup-compatibility/2006">
              <mc:Choice xmlns:v="urn:schemas-microsoft-com:vml" Requires="v">
                <p:oleObj spid="_x0000_s9249" name="Dokument" r:id="rId4" imgW="7124700" imgH="2501900" progId="Word.Document.12">
                  <p:embed/>
                </p:oleObj>
              </mc:Choice>
              <mc:Fallback>
                <p:oleObj name="Dokument" r:id="rId4" imgW="7124700" imgH="2501900" progId="Word.Document.12">
                  <p:embed/>
                  <p:pic>
                    <p:nvPicPr>
                      <p:cNvPr id="0" name=""/>
                      <p:cNvPicPr/>
                      <p:nvPr/>
                    </p:nvPicPr>
                    <p:blipFill>
                      <a:blip r:embed="rId5"/>
                      <a:stretch>
                        <a:fillRect/>
                      </a:stretch>
                    </p:blipFill>
                    <p:spPr>
                      <a:xfrm>
                        <a:off x="0" y="1239266"/>
                        <a:ext cx="12265152" cy="4307014"/>
                      </a:xfrm>
                      <a:prstGeom prst="rect">
                        <a:avLst/>
                      </a:prstGeom>
                    </p:spPr>
                  </p:pic>
                </p:oleObj>
              </mc:Fallback>
            </mc:AlternateContent>
          </a:graphicData>
        </a:graphic>
      </p:graphicFrame>
    </p:spTree>
    <p:extLst>
      <p:ext uri="{BB962C8B-B14F-4D97-AF65-F5344CB8AC3E}">
        <p14:creationId xmlns:p14="http://schemas.microsoft.com/office/powerpoint/2010/main" val="3935907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Juniperus communi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14313"/>
            <a:ext cx="9682163" cy="7261226"/>
          </a:xfrm>
          <a:prstGeom prst="rect">
            <a:avLst/>
          </a:prstGeom>
          <a:noFill/>
          <a:extLst>
            <a:ext uri="{909E8E84-426E-40dd-AFC4-6F175D3DCCD1}">
              <a14:hiddenFill xmlns:a14="http://schemas.microsoft.com/office/drawing/2010/main">
                <a:solidFill>
                  <a:srgbClr val="FFFFFF"/>
                </a:solidFill>
              </a14:hiddenFill>
            </a:ext>
          </a:extLst>
        </p:spPr>
      </p:pic>
      <p:sp>
        <p:nvSpPr>
          <p:cNvPr id="125955" name="Text Box 3"/>
          <p:cNvSpPr txBox="1">
            <a:spLocks noChangeArrowheads="1"/>
          </p:cNvSpPr>
          <p:nvPr/>
        </p:nvSpPr>
        <p:spPr bwMode="auto">
          <a:xfrm>
            <a:off x="492125" y="6165850"/>
            <a:ext cx="2109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Juniperus communis</a:t>
            </a:r>
          </a:p>
        </p:txBody>
      </p:sp>
    </p:spTree>
    <p:extLst>
      <p:ext uri="{BB962C8B-B14F-4D97-AF65-F5344CB8AC3E}">
        <p14:creationId xmlns:p14="http://schemas.microsoft.com/office/powerpoint/2010/main" val="1573948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28596" y="642917"/>
            <a:ext cx="8429684" cy="1080653"/>
          </a:xfrm>
          <a:solidFill>
            <a:srgbClr val="6E7ED0">
              <a:alpha val="65000"/>
            </a:srgbClr>
          </a:solidFill>
          <a:ln>
            <a:solidFill>
              <a:srgbClr val="6E7ED0"/>
            </a:solidFill>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de-DE" sz="2400" dirty="0" smtClean="0"/>
              <a:t>Kraft und Energie  durch Ausgleich auf der seelischen Ebene</a:t>
            </a:r>
          </a:p>
        </p:txBody>
      </p:sp>
      <p:graphicFrame>
        <p:nvGraphicFramePr>
          <p:cNvPr id="5" name="Tabellenplatzhalter 4"/>
          <p:cNvGraphicFramePr>
            <a:graphicFrameLocks noGrp="1"/>
          </p:cNvGraphicFramePr>
          <p:nvPr>
            <p:ph type="tbl" idx="1"/>
            <p:extLst>
              <p:ext uri="{D42A27DB-BD31-4B8C-83A1-F6EECF244321}">
                <p14:modId xmlns:p14="http://schemas.microsoft.com/office/powerpoint/2010/main" val="201369877"/>
              </p:ext>
            </p:extLst>
          </p:nvPr>
        </p:nvGraphicFramePr>
        <p:xfrm>
          <a:off x="428596" y="1963090"/>
          <a:ext cx="8455053" cy="4157472"/>
        </p:xfrm>
        <a:graphic>
          <a:graphicData uri="http://schemas.openxmlformats.org/drawingml/2006/table">
            <a:tbl>
              <a:tblPr firstRow="1" bandRow="1">
                <a:tableStyleId>{D113A9D2-9D6B-4929-AA2D-F23B5EE8CBE7}</a:tableStyleId>
              </a:tblPr>
              <a:tblGrid>
                <a:gridCol w="2818351"/>
                <a:gridCol w="2182308"/>
                <a:gridCol w="3454394"/>
              </a:tblGrid>
              <a:tr h="370840">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solidFill>
                            <a:schemeClr val="tx1"/>
                          </a:solidFill>
                          <a:effectLst/>
                        </a:rPr>
                        <a:t>Erschöpft und ausgelaugt nach seelischer Anstrengung</a:t>
                      </a:r>
                      <a:endParaRPr kumimoji="0" lang="de-DE" sz="2000" b="1"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err="1" smtClean="0">
                          <a:ln>
                            <a:noFill/>
                          </a:ln>
                          <a:solidFill>
                            <a:schemeClr val="tx1"/>
                          </a:solidFill>
                          <a:effectLst/>
                        </a:rPr>
                        <a:t>Abies</a:t>
                      </a:r>
                      <a:r>
                        <a:rPr kumimoji="0" lang="de-DE" sz="2000" b="1" u="none" strike="noStrike" cap="none" normalizeH="0" baseline="0" dirty="0" smtClean="0">
                          <a:ln>
                            <a:noFill/>
                          </a:ln>
                          <a:solidFill>
                            <a:schemeClr val="tx1"/>
                          </a:solidFill>
                          <a:effectLst/>
                        </a:rPr>
                        <a:t> </a:t>
                      </a:r>
                      <a:r>
                        <a:rPr kumimoji="0" lang="de-DE" sz="2000" b="1" u="none" strike="noStrike" cap="none" normalizeH="0" baseline="0" dirty="0" err="1" smtClean="0">
                          <a:ln>
                            <a:noFill/>
                          </a:ln>
                          <a:solidFill>
                            <a:schemeClr val="tx1"/>
                          </a:solidFill>
                          <a:effectLst/>
                        </a:rPr>
                        <a:t>alba</a:t>
                      </a:r>
                      <a:endParaRPr kumimoji="0" lang="de-DE" sz="2000" b="1" u="none" strike="noStrike" cap="none" normalizeH="0" baseline="0" dirty="0" smtClean="0">
                        <a:ln>
                          <a:noFill/>
                        </a:ln>
                        <a:solidFill>
                          <a:schemeClr val="tx1"/>
                        </a:solidFill>
                        <a:effectLst/>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solidFill>
                            <a:schemeClr val="tx1"/>
                          </a:solidFill>
                          <a:effectLst/>
                        </a:rPr>
                        <a:t>1</a:t>
                      </a:r>
                      <a:endParaRPr kumimoji="0" lang="de-DE" sz="2000" b="1"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800" b="1" u="none" strike="noStrike" cap="none" normalizeH="0" baseline="0" smtClean="0">
                          <a:ln>
                            <a:noFill/>
                          </a:ln>
                          <a:solidFill>
                            <a:schemeClr val="tx1"/>
                          </a:solidFill>
                          <a:effectLst/>
                        </a:rPr>
                        <a:t>Regeneration und Kräftigung</a:t>
                      </a:r>
                      <a:endParaRPr kumimoji="0" lang="de-DE" sz="1800" b="1" i="0" u="none" strike="noStrike" cap="none" normalizeH="0" baseline="0" smtClean="0">
                        <a:ln>
                          <a:noFill/>
                        </a:ln>
                        <a:solidFill>
                          <a:schemeClr val="tx1"/>
                        </a:solidFill>
                        <a:effectLst/>
                        <a:latin typeface="+mj-lt"/>
                      </a:endParaRPr>
                    </a:p>
                  </a:txBody>
                  <a:tcPr horzOverflow="overflow">
                    <a:solidFill>
                      <a:srgbClr val="6E7ED0"/>
                    </a:solidFill>
                  </a:tcPr>
                </a:tc>
              </a:tr>
              <a:tr h="37084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solidFill>
                            <a:schemeClr val="tx1"/>
                          </a:solidFill>
                          <a:effectLst/>
                        </a:rPr>
                        <a:t>Schwermütig und depressiv nach seelischer Anstrengung</a:t>
                      </a:r>
                      <a:endParaRPr kumimoji="0" lang="de-DE" sz="2000" b="1" i="0" u="none" strike="noStrike" cap="none" normalizeH="0" baseline="0" dirty="0" smtClean="0">
                        <a:ln>
                          <a:noFill/>
                        </a:ln>
                        <a:solidFill>
                          <a:schemeClr val="tx1"/>
                        </a:solidFill>
                        <a:effectLst/>
                        <a:latin typeface="+mj-lt"/>
                        <a:cs typeface="Arial" charset="0"/>
                      </a:endParaRPr>
                    </a:p>
                  </a:txBody>
                  <a:tcPr horzOverflow="overflow">
                    <a:solidFill>
                      <a:srgbClr val="6E7ED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err="1" smtClean="0">
                          <a:ln>
                            <a:noFill/>
                          </a:ln>
                          <a:solidFill>
                            <a:schemeClr val="tx1"/>
                          </a:solidFill>
                          <a:effectLst/>
                        </a:rPr>
                        <a:t>Absinthium</a:t>
                      </a:r>
                      <a:endParaRPr kumimoji="0" lang="de-DE" sz="2000" b="1" u="none" strike="noStrike" cap="none" normalizeH="0" baseline="0" dirty="0" smtClean="0">
                        <a:ln>
                          <a:noFill/>
                        </a:ln>
                        <a:solidFill>
                          <a:schemeClr val="tx1"/>
                        </a:solidFill>
                        <a:effectLst/>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solidFill>
                            <a:schemeClr val="tx1"/>
                          </a:solidFill>
                          <a:effectLst/>
                        </a:rPr>
                        <a:t>2</a:t>
                      </a:r>
                      <a:endParaRPr kumimoji="0" lang="de-DE" sz="2000" b="1"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l" defTabSz="914400" rtl="0" eaLnBrk="1" fontAlgn="b" latinLnBrk="0" hangingPunct="1">
                        <a:lnSpc>
                          <a:spcPct val="100000"/>
                        </a:lnSpc>
                        <a:spcBef>
                          <a:spcPct val="20000"/>
                        </a:spcBef>
                        <a:spcAft>
                          <a:spcPct val="0"/>
                        </a:spcAft>
                        <a:buClr>
                          <a:schemeClr val="folHlink"/>
                        </a:buClr>
                        <a:buSzPct val="60000"/>
                        <a:buFont typeface="Wingdings" pitchFamily="2" charset="2"/>
                        <a:buNone/>
                        <a:tabLst/>
                      </a:pPr>
                      <a:r>
                        <a:rPr kumimoji="0" lang="de-DE" sz="1800" b="1" u="none" strike="noStrike" cap="none" normalizeH="0" baseline="0" dirty="0" smtClean="0">
                          <a:ln>
                            <a:noFill/>
                          </a:ln>
                          <a:solidFill>
                            <a:schemeClr val="tx1"/>
                          </a:solidFill>
                          <a:effectLst/>
                        </a:rPr>
                        <a:t>Anregung der Lebensenergie</a:t>
                      </a:r>
                      <a:endParaRPr kumimoji="0" lang="de-DE" sz="1800" b="1" i="0" u="none" strike="noStrike" cap="none" normalizeH="0" baseline="0" dirty="0" smtClean="0">
                        <a:ln>
                          <a:noFill/>
                        </a:ln>
                        <a:solidFill>
                          <a:schemeClr val="tx1"/>
                        </a:solidFill>
                        <a:effectLst/>
                        <a:latin typeface="+mj-lt"/>
                        <a:cs typeface="Arial" charset="0"/>
                      </a:endParaRPr>
                    </a:p>
                  </a:txBody>
                  <a:tcPr horzOverflow="overflow">
                    <a:solidFill>
                      <a:srgbClr val="6E7ED0"/>
                    </a:solidFill>
                  </a:tcPr>
                </a:tc>
              </a:tr>
              <a:tr h="37084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solidFill>
                            <a:schemeClr val="tx1"/>
                          </a:solidFill>
                          <a:effectLst/>
                        </a:rPr>
                        <a:t>schüchtern, zaghaft und mutlos mit Mangel an Selbstvertrauen </a:t>
                      </a:r>
                      <a:endParaRPr kumimoji="0" lang="de-DE" sz="2000" b="1"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solidFill>
                            <a:schemeClr val="tx1"/>
                          </a:solidFill>
                          <a:effectLst/>
                        </a:rPr>
                        <a:t>Angelica </a:t>
                      </a:r>
                      <a:r>
                        <a:rPr kumimoji="0" lang="de-DE" sz="2000" b="1" u="none" strike="noStrike" cap="none" normalizeH="0" baseline="0" dirty="0" err="1" smtClean="0">
                          <a:ln>
                            <a:noFill/>
                          </a:ln>
                          <a:solidFill>
                            <a:schemeClr val="tx1"/>
                          </a:solidFill>
                          <a:effectLst/>
                        </a:rPr>
                        <a:t>archangelica</a:t>
                      </a:r>
                      <a:r>
                        <a:rPr kumimoji="0" lang="de-DE" sz="2000" b="1" u="none" strike="noStrike" cap="none" normalizeH="0" baseline="0" dirty="0" smtClean="0">
                          <a:ln>
                            <a:noFill/>
                          </a:ln>
                          <a:solidFill>
                            <a:schemeClr val="tx1"/>
                          </a:solidFill>
                          <a:effectLst/>
                        </a:rPr>
                        <a:t> = Engelwurz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solidFill>
                            <a:schemeClr val="tx1"/>
                          </a:solidFill>
                          <a:effectLst/>
                        </a:rPr>
                        <a:t>3</a:t>
                      </a:r>
                      <a:endParaRPr kumimoji="0" lang="de-DE" sz="2000" b="1"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800" b="1" u="none" strike="noStrike" cap="none" normalizeH="0" baseline="0" dirty="0" smtClean="0">
                          <a:ln>
                            <a:noFill/>
                          </a:ln>
                          <a:solidFill>
                            <a:schemeClr val="tx1"/>
                          </a:solidFill>
                          <a:effectLst/>
                        </a:rPr>
                        <a:t>Zur Stärkung der Ich-Kräfte, führt zur eigenen Mitte, erhöhte die psychische Widerstandskraft und das Vertrauen in das eigene Leben </a:t>
                      </a:r>
                      <a:endParaRPr kumimoji="0" lang="de-DE" sz="1800" b="1" i="0" u="none" strike="noStrike" cap="none" normalizeH="0" baseline="0" dirty="0" smtClean="0">
                        <a:ln>
                          <a:noFill/>
                        </a:ln>
                        <a:solidFill>
                          <a:schemeClr val="tx1"/>
                        </a:solidFill>
                        <a:effectLst/>
                        <a:latin typeface="+mj-lt"/>
                      </a:endParaRPr>
                    </a:p>
                  </a:txBody>
                  <a:tcPr horzOverflow="overflow">
                    <a:solidFill>
                      <a:srgbClr val="6E7ED0"/>
                    </a:solidFill>
                  </a:tcPr>
                </a:tc>
              </a:tr>
              <a:tr h="370840">
                <a:tc>
                  <a:txBody>
                    <a:bodyPr/>
                    <a:lstStyle/>
                    <a:p>
                      <a:pPr marL="0" marR="0" indent="0" algn="l" rtl="0" eaLnBrk="1" fontAlgn="base" latinLnBrk="0" hangingPunct="1">
                        <a:spcBef>
                          <a:spcPts val="432"/>
                        </a:spcBef>
                        <a:spcAft>
                          <a:spcPts val="0"/>
                        </a:spcAft>
                      </a:pPr>
                      <a:r>
                        <a:rPr lang="de-DE" sz="2000" b="1" u="none" strike="noStrike" kern="1200" baseline="0" dirty="0">
                          <a:solidFill>
                            <a:schemeClr val="tx1"/>
                          </a:solidFill>
                        </a:rPr>
                        <a:t>Ängstlich, misstrauisch aus Mangel an Offenheit</a:t>
                      </a:r>
                      <a:endParaRPr lang="de-DE" sz="2000" b="1" i="0" u="none" strike="noStrike"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576"/>
                        </a:spcBef>
                        <a:spcAft>
                          <a:spcPts val="0"/>
                        </a:spcAft>
                      </a:pPr>
                      <a:r>
                        <a:rPr lang="de-DE" sz="2000" b="1" u="none" strike="noStrike" kern="1200" baseline="0" dirty="0" smtClean="0">
                          <a:solidFill>
                            <a:schemeClr val="tx1"/>
                          </a:solidFill>
                        </a:rPr>
                        <a:t>Artemisia</a:t>
                      </a:r>
                    </a:p>
                    <a:p>
                      <a:pPr marL="0" marR="0" indent="0" algn="ctr" rtl="0" eaLnBrk="1" fontAlgn="base" latinLnBrk="0" hangingPunct="1">
                        <a:spcBef>
                          <a:spcPts val="576"/>
                        </a:spcBef>
                        <a:spcAft>
                          <a:spcPts val="0"/>
                        </a:spcAft>
                      </a:pPr>
                      <a:r>
                        <a:rPr lang="de-DE" sz="2000" b="1" u="none" strike="noStrike" kern="1200" baseline="0" dirty="0" smtClean="0">
                          <a:solidFill>
                            <a:schemeClr val="tx1"/>
                          </a:solidFill>
                        </a:rPr>
                        <a:t>4</a:t>
                      </a:r>
                      <a:endParaRPr lang="de-DE" sz="2000" b="1" i="0" u="none" strike="noStrike" dirty="0">
                        <a:solidFill>
                          <a:schemeClr val="tx1"/>
                        </a:solidFill>
                        <a:latin typeface="+mj-lt"/>
                      </a:endParaRPr>
                    </a:p>
                  </a:txBody>
                  <a:tcPr>
                    <a:solidFill>
                      <a:srgbClr val="6E7ED0"/>
                    </a:solidFill>
                  </a:tcPr>
                </a:tc>
                <a:tc>
                  <a:txBody>
                    <a:bodyPr/>
                    <a:lstStyle/>
                    <a:p>
                      <a:pPr marL="0" marR="0" indent="0" algn="l" rtl="0" eaLnBrk="1" fontAlgn="base" latinLnBrk="0" hangingPunct="1">
                        <a:spcBef>
                          <a:spcPts val="432"/>
                        </a:spcBef>
                        <a:spcAft>
                          <a:spcPts val="0"/>
                        </a:spcAft>
                      </a:pPr>
                      <a:r>
                        <a:rPr lang="de-DE" sz="1800" b="1" u="none" strike="noStrike" kern="1200" baseline="0" dirty="0">
                          <a:solidFill>
                            <a:schemeClr val="tx1"/>
                          </a:solidFill>
                        </a:rPr>
                        <a:t>Konzentration aufs Wesentliche, Entscheidungsfreude</a:t>
                      </a:r>
                      <a:endParaRPr lang="de-DE" sz="1800" b="1" i="0" u="none" strike="noStrike" kern="1200" baseline="0" dirty="0">
                        <a:solidFill>
                          <a:schemeClr val="tx1"/>
                        </a:solidFill>
                        <a:latin typeface="+mj-lt"/>
                      </a:endParaRPr>
                    </a:p>
                  </a:txBody>
                  <a:tcPr>
                    <a:solidFill>
                      <a:srgbClr val="6E7ED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40030" y="359271"/>
            <a:ext cx="890397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15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Juniperus</a:t>
            </a: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Communis</a:t>
            </a:r>
            <a:endParaRPr kumimoji="0" lang="de-DE" b="1"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rPr>
              <a:t>Zum Loslassen von Gefühlen / Empfindungen, die abhängig machen und das Seelenleben (auch gegen den bewussten Willen) dominieren. Hilft, negative Schwingungen anderer Menschen abzuwehren bzw. zu verarbeiten</a:t>
            </a:r>
            <a:br>
              <a:rPr kumimoji="0" lang="de-DE" b="1" i="0" u="none" strike="noStrike" cap="none" normalizeH="0" baseline="0" dirty="0" smtClean="0">
                <a:ln>
                  <a:noFill/>
                </a:ln>
                <a:solidFill>
                  <a:schemeClr val="tx1"/>
                </a:solidFill>
                <a:effectLst/>
                <a:latin typeface="Arial" pitchFamily="34" charset="0"/>
                <a:ea typeface="Times New Roman" pitchFamily="18"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rPr>
              <a:t>Seelisch geschwächt und mutlos</a:t>
            </a:r>
            <a:r>
              <a:rPr kumimoji="0" lang="de-DE" sz="3200" b="1" i="0" u="none" strike="noStrike" cap="none" normalizeH="0" baseline="0" dirty="0" smtClean="0">
                <a:ln>
                  <a:noFill/>
                </a:ln>
                <a:solidFill>
                  <a:srgbClr val="000000"/>
                </a:solidFill>
                <a:effectLst/>
                <a:latin typeface="Arial" pitchFamily="34" charset="0"/>
                <a:ea typeface="+mj-ea"/>
              </a:rPr>
              <a:t>  </a:t>
            </a:r>
            <a:endParaRPr kumimoji="0" lang="de-DE" sz="2800"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404016871"/>
              </p:ext>
            </p:extLst>
          </p:nvPr>
        </p:nvGraphicFramePr>
        <p:xfrm>
          <a:off x="742950" y="2606040"/>
          <a:ext cx="6877050" cy="3714750"/>
        </p:xfrm>
        <a:graphic>
          <a:graphicData uri="http://schemas.openxmlformats.org/drawingml/2006/table">
            <a:tbl>
              <a:tblPr/>
              <a:tblGrid>
                <a:gridCol w="2538918"/>
                <a:gridCol w="4338132"/>
              </a:tblGrid>
              <a:tr h="3714750">
                <a:tc>
                  <a:txBody>
                    <a:bodyPr/>
                    <a:lstStyle/>
                    <a:p>
                      <a:pPr algn="l">
                        <a:spcAft>
                          <a:spcPts val="0"/>
                        </a:spcAft>
                      </a:pPr>
                      <a:r>
                        <a:rPr lang="de-DE" sz="1200" dirty="0">
                          <a:latin typeface="Times New Roman"/>
                          <a:ea typeface="Times New Roman"/>
                          <a:cs typeface="Times New Roman"/>
                        </a:rPr>
                        <a:t/>
                      </a:r>
                      <a:br>
                        <a:rPr lang="de-DE" sz="1200" dirty="0">
                          <a:latin typeface="Times New Roman"/>
                          <a:ea typeface="Times New Roman"/>
                          <a:cs typeface="Times New Roman"/>
                        </a:rPr>
                      </a:br>
                      <a:endParaRPr lang="de-DE" sz="1200" dirty="0">
                        <a:latin typeface="Times New Roman"/>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de-DE" sz="1800" dirty="0">
                        <a:solidFill>
                          <a:srgbClr val="FFFF00"/>
                        </a:solidFill>
                        <a:latin typeface="Times New Roman"/>
                        <a:ea typeface="Times New Roman"/>
                        <a:cs typeface="Times New Roman"/>
                      </a:endParaRPr>
                    </a:p>
                    <a:p>
                      <a:pPr algn="l">
                        <a:spcAft>
                          <a:spcPts val="0"/>
                        </a:spcAft>
                      </a:pPr>
                      <a:r>
                        <a:rPr lang="de-DE" sz="2000" i="1" dirty="0">
                          <a:solidFill>
                            <a:srgbClr val="FFFF00"/>
                          </a:solidFill>
                          <a:latin typeface="Arial"/>
                          <a:ea typeface="Times New Roman"/>
                          <a:cs typeface="Times New Roman"/>
                        </a:rPr>
                        <a:t>Mittelbild: </a:t>
                      </a:r>
                      <a:r>
                        <a:rPr lang="de-DE" sz="2000" dirty="0">
                          <a:solidFill>
                            <a:srgbClr val="FFFF00"/>
                          </a:solidFill>
                          <a:latin typeface="Arial"/>
                          <a:ea typeface="Times New Roman"/>
                          <a:cs typeface="Times New Roman"/>
                        </a:rPr>
                        <a:t>Harntreibend, Gicht, Rheuma, Nieren‑ und Blasenleiden, Blutreinigung bei Hauterkrankungen, Asthma mit Verschleimung und Niereninsuffizienz, Wasseransammlung im Körper</a:t>
                      </a:r>
                      <a:endParaRPr lang="de-DE" sz="2000" dirty="0">
                        <a:solidFill>
                          <a:srgbClr val="FFFF00"/>
                        </a:solidFill>
                        <a:latin typeface="Times New Roman"/>
                        <a:ea typeface="Times New Roman"/>
                        <a:cs typeface="Times New Roman"/>
                      </a:endParaRPr>
                    </a:p>
                    <a:p>
                      <a:pPr algn="l">
                        <a:spcAft>
                          <a:spcPts val="0"/>
                        </a:spcAft>
                      </a:pPr>
                      <a:r>
                        <a:rPr lang="de-DE" sz="2000" i="1" dirty="0">
                          <a:solidFill>
                            <a:srgbClr val="FFFF00"/>
                          </a:solidFill>
                          <a:latin typeface="Arial"/>
                          <a:ea typeface="Times New Roman"/>
                          <a:cs typeface="Times New Roman"/>
                        </a:rPr>
                        <a:t>Anwendung:</a:t>
                      </a:r>
                      <a:r>
                        <a:rPr lang="de-DE" sz="2000" dirty="0">
                          <a:solidFill>
                            <a:srgbClr val="FFFF00"/>
                          </a:solidFill>
                          <a:latin typeface="Arial"/>
                          <a:ea typeface="Times New Roman"/>
                          <a:cs typeface="Times New Roman"/>
                        </a:rPr>
                        <a:t> 3 mal täglich 10‑30 Tropfen der spagyrischen Essenz in Wasser</a:t>
                      </a:r>
                      <a:endParaRPr lang="de-DE" sz="2000" dirty="0">
                        <a:solidFill>
                          <a:srgbClr val="FFFF00"/>
                        </a:solidFill>
                        <a:latin typeface="Times New Roman"/>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6386" name="Picture 2"/>
          <p:cNvPicPr>
            <a:picLocks noChangeAspect="1" noChangeArrowheads="1"/>
          </p:cNvPicPr>
          <p:nvPr/>
        </p:nvPicPr>
        <p:blipFill>
          <a:blip r:embed="rId2" cstate="print"/>
          <a:srcRect/>
          <a:stretch>
            <a:fillRect/>
          </a:stretch>
        </p:blipFill>
        <p:spPr bwMode="auto">
          <a:xfrm>
            <a:off x="1040130" y="3000371"/>
            <a:ext cx="2261848" cy="3020909"/>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60797" y="43643"/>
            <a:ext cx="7415525" cy="523220"/>
          </a:xfrm>
          <a:prstGeom prst="rect">
            <a:avLst/>
          </a:prstGeom>
        </p:spPr>
        <p:txBody>
          <a:bodyPr wrap="square">
            <a:spAutoFit/>
          </a:bodyPr>
          <a:lstStyle/>
          <a:p>
            <a:r>
              <a:rPr lang="de-DE" sz="2800" dirty="0"/>
              <a:t>Nr. 15 Juniperus </a:t>
            </a:r>
            <a:r>
              <a:rPr lang="de-DE" sz="2800" dirty="0" err="1"/>
              <a:t>communis</a:t>
            </a:r>
            <a:r>
              <a:rPr lang="de-DE" sz="2800" dirty="0"/>
              <a:t> - </a:t>
            </a:r>
            <a:r>
              <a:rPr lang="de-DE" sz="2800" dirty="0" err="1"/>
              <a:t>Wachbholder</a:t>
            </a:r>
            <a:endParaRPr lang="de-DE" sz="2800" dirty="0"/>
          </a:p>
        </p:txBody>
      </p:sp>
      <p:sp>
        <p:nvSpPr>
          <p:cNvPr id="3" name="Rechteck 2"/>
          <p:cNvSpPr/>
          <p:nvPr/>
        </p:nvSpPr>
        <p:spPr>
          <a:xfrm>
            <a:off x="487100" y="566863"/>
            <a:ext cx="8367684" cy="6001642"/>
          </a:xfrm>
          <a:prstGeom prst="rect">
            <a:avLst/>
          </a:prstGeom>
        </p:spPr>
        <p:txBody>
          <a:bodyPr wrap="square">
            <a:spAutoFit/>
          </a:bodyPr>
          <a:lstStyle/>
          <a:p>
            <a:r>
              <a:rPr lang="de-DE" sz="2400" dirty="0"/>
              <a:t>H</a:t>
            </a:r>
            <a:r>
              <a:rPr lang="de-DE" sz="2400" b="1" dirty="0" smtClean="0"/>
              <a:t>ilft </a:t>
            </a:r>
            <a:r>
              <a:rPr lang="de-DE" sz="2400" b="1" dirty="0"/>
              <a:t>bei Einsamkeitsgefühlen, seelischer Erstarrung und zum </a:t>
            </a:r>
            <a:br>
              <a:rPr lang="de-DE" sz="2400" b="1" dirty="0"/>
            </a:br>
            <a:r>
              <a:rPr lang="de-DE" sz="2400" b="1" dirty="0"/>
              <a:t>Einordnen und Verarbeiten von Gefühlen! Verleiht Schutz für zarte Wesen, die für andere nicht immer gleich zu erkennen sind.</a:t>
            </a:r>
          </a:p>
          <a:p>
            <a:r>
              <a:rPr lang="de-DE" sz="2400" b="1" dirty="0"/>
              <a:t>Steht in Verbindung mit dem  Mond, stabilisiert die Gefühle vor dem </a:t>
            </a:r>
            <a:r>
              <a:rPr lang="de-DE" sz="2400" b="1" dirty="0" smtClean="0"/>
              <a:t>Vollmond, zart</a:t>
            </a:r>
            <a:r>
              <a:rPr lang="de-DE" sz="2400" b="1" dirty="0"/>
              <a:t>, unwissend, ungeschützt</a:t>
            </a:r>
          </a:p>
          <a:p>
            <a:r>
              <a:rPr lang="de-DE" sz="2400" b="1" dirty="0"/>
              <a:t>verleiht Schutz für zarte Wesen</a:t>
            </a:r>
          </a:p>
          <a:p>
            <a:r>
              <a:rPr lang="de-DE" sz="2400" b="1" dirty="0"/>
              <a:t>trotz Zartheit in dieser Welt gut leben könne</a:t>
            </a:r>
          </a:p>
          <a:p>
            <a:r>
              <a:rPr lang="de-DE" sz="2400" b="1" dirty="0"/>
              <a:t>für Kristall Kinder, für Menschen, die noch sensibel sind für Menschen, die sich den spirituellen Pfad öffnen und „alles“ </a:t>
            </a:r>
            <a:r>
              <a:rPr lang="de-DE" sz="2400" b="1" dirty="0" smtClean="0"/>
              <a:t>spüren, für </a:t>
            </a:r>
            <a:r>
              <a:rPr lang="de-DE" sz="2400" b="1" dirty="0"/>
              <a:t>Männer geeignet, die ihre sanfte Seite annehmen </a:t>
            </a:r>
            <a:r>
              <a:rPr lang="de-DE" sz="2400" b="1" dirty="0" smtClean="0"/>
              <a:t>möchten, </a:t>
            </a:r>
            <a:r>
              <a:rPr lang="de-DE" sz="2400" b="1" dirty="0"/>
              <a:t>		</a:t>
            </a:r>
            <a:br>
              <a:rPr lang="de-DE" sz="2400" b="1" dirty="0"/>
            </a:br>
            <a:r>
              <a:rPr lang="de-DE" sz="2400" b="1" dirty="0"/>
              <a:t> </a:t>
            </a:r>
            <a:br>
              <a:rPr lang="de-DE" sz="2400" b="1" dirty="0"/>
            </a:br>
            <a:r>
              <a:rPr lang="de-DE" sz="2400" b="1" dirty="0"/>
              <a:t>verunsichert, heimatlos und einsam durch innere Instabilität und </a:t>
            </a:r>
            <a:br>
              <a:rPr lang="de-DE" sz="2400" b="1" dirty="0"/>
            </a:br>
            <a:r>
              <a:rPr lang="de-DE" sz="2400" b="1" dirty="0"/>
              <a:t>den Mangel an Geborgenheit und Umsorgt sein</a:t>
            </a:r>
          </a:p>
        </p:txBody>
      </p:sp>
    </p:spTree>
    <p:extLst>
      <p:ext uri="{BB962C8B-B14F-4D97-AF65-F5344CB8AC3E}">
        <p14:creationId xmlns:p14="http://schemas.microsoft.com/office/powerpoint/2010/main" val="35921479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633730861"/>
              </p:ext>
            </p:extLst>
          </p:nvPr>
        </p:nvGraphicFramePr>
        <p:xfrm>
          <a:off x="0" y="1257554"/>
          <a:ext cx="10177682" cy="4009390"/>
        </p:xfrm>
        <a:graphic>
          <a:graphicData uri="http://schemas.openxmlformats.org/presentationml/2006/ole">
            <mc:AlternateContent xmlns:mc="http://schemas.openxmlformats.org/markup-compatibility/2006">
              <mc:Choice xmlns:v="urn:schemas-microsoft-com:vml" Requires="v">
                <p:oleObj spid="_x0000_s10273" name="Dokument" r:id="rId4" imgW="7124700" imgH="2806700" progId="Word.Document.12">
                  <p:embed/>
                </p:oleObj>
              </mc:Choice>
              <mc:Fallback>
                <p:oleObj name="Dokument" r:id="rId4" imgW="7124700" imgH="2806700" progId="Word.Document.12">
                  <p:embed/>
                  <p:pic>
                    <p:nvPicPr>
                      <p:cNvPr id="0" name=""/>
                      <p:cNvPicPr/>
                      <p:nvPr/>
                    </p:nvPicPr>
                    <p:blipFill>
                      <a:blip r:embed="rId5"/>
                      <a:stretch>
                        <a:fillRect/>
                      </a:stretch>
                    </p:blipFill>
                    <p:spPr>
                      <a:xfrm>
                        <a:off x="0" y="1257554"/>
                        <a:ext cx="10177682" cy="4009390"/>
                      </a:xfrm>
                      <a:prstGeom prst="rect">
                        <a:avLst/>
                      </a:prstGeom>
                    </p:spPr>
                  </p:pic>
                </p:oleObj>
              </mc:Fallback>
            </mc:AlternateContent>
          </a:graphicData>
        </a:graphic>
      </p:graphicFrame>
    </p:spTree>
    <p:extLst>
      <p:ext uri="{BB962C8B-B14F-4D97-AF65-F5344CB8AC3E}">
        <p14:creationId xmlns:p14="http://schemas.microsoft.com/office/powerpoint/2010/main" val="23239566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21215403"/>
              </p:ext>
            </p:extLst>
          </p:nvPr>
        </p:nvGraphicFramePr>
        <p:xfrm>
          <a:off x="0" y="416641"/>
          <a:ext cx="10180320" cy="6024717"/>
        </p:xfrm>
        <a:graphic>
          <a:graphicData uri="http://schemas.openxmlformats.org/presentationml/2006/ole">
            <mc:AlternateContent xmlns:mc="http://schemas.openxmlformats.org/markup-compatibility/2006">
              <mc:Choice xmlns:v="urn:schemas-microsoft-com:vml" Requires="v">
                <p:oleObj spid="_x0000_s11297" name="Dokument" r:id="rId4" imgW="7124700" imgH="4216400" progId="Word.Document.12">
                  <p:embed/>
                </p:oleObj>
              </mc:Choice>
              <mc:Fallback>
                <p:oleObj name="Dokument" r:id="rId4" imgW="7124700" imgH="4216400" progId="Word.Document.12">
                  <p:embed/>
                  <p:pic>
                    <p:nvPicPr>
                      <p:cNvPr id="0" name=""/>
                      <p:cNvPicPr/>
                      <p:nvPr/>
                    </p:nvPicPr>
                    <p:blipFill>
                      <a:blip r:embed="rId5"/>
                      <a:stretch>
                        <a:fillRect/>
                      </a:stretch>
                    </p:blipFill>
                    <p:spPr>
                      <a:xfrm>
                        <a:off x="0" y="416641"/>
                        <a:ext cx="10180320" cy="6024717"/>
                      </a:xfrm>
                      <a:prstGeom prst="rect">
                        <a:avLst/>
                      </a:prstGeom>
                    </p:spPr>
                  </p:pic>
                </p:oleObj>
              </mc:Fallback>
            </mc:AlternateContent>
          </a:graphicData>
        </a:graphic>
      </p:graphicFrame>
    </p:spTree>
    <p:extLst>
      <p:ext uri="{BB962C8B-B14F-4D97-AF65-F5344CB8AC3E}">
        <p14:creationId xmlns:p14="http://schemas.microsoft.com/office/powerpoint/2010/main" val="35121000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umulus l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3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p:cNvSpPr txBox="1">
            <a:spLocks noChangeArrowheads="1"/>
          </p:cNvSpPr>
          <p:nvPr/>
        </p:nvSpPr>
        <p:spPr bwMode="auto">
          <a:xfrm>
            <a:off x="538163" y="6165850"/>
            <a:ext cx="1757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Humulus</a:t>
            </a:r>
            <a:r>
              <a:rPr lang="de-DE" dirty="0"/>
              <a:t> </a:t>
            </a:r>
            <a:r>
              <a:rPr lang="de-DE" dirty="0" err="1"/>
              <a:t>lupulus</a:t>
            </a:r>
            <a:endParaRPr lang="de-DE" dirty="0"/>
          </a:p>
        </p:txBody>
      </p:sp>
    </p:spTree>
    <p:extLst>
      <p:ext uri="{BB962C8B-B14F-4D97-AF65-F5344CB8AC3E}">
        <p14:creationId xmlns:p14="http://schemas.microsoft.com/office/powerpoint/2010/main" val="3973172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571472" y="617220"/>
            <a:ext cx="8001024"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18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Lupulus</a:t>
            </a:r>
            <a:endParaRPr kumimoji="0" lang="de-DE"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Zum Loslassen schmerzhafter Erfahrungen und Distanzieren von seelischen Verletzungen. Hilft sich nicht an innere Verwundungen zu klammern, eigene Fehler einzugestehen und sich selbst zu verzeihen</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Psychisch verletzt und verwundet</a:t>
            </a:r>
            <a:r>
              <a:rPr kumimoji="0" lang="it-IT"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it-IT" sz="2800" b="0" i="0" u="none" strike="noStrike" cap="none" normalizeH="0" baseline="0" dirty="0" smtClean="0">
              <a:ln>
                <a:noFill/>
              </a:ln>
              <a:solidFill>
                <a:schemeClr val="tx1"/>
              </a:solidFill>
              <a:effectLst/>
              <a:latin typeface="Arial"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500816772"/>
              </p:ext>
            </p:extLst>
          </p:nvPr>
        </p:nvGraphicFramePr>
        <p:xfrm>
          <a:off x="642910" y="2777490"/>
          <a:ext cx="8143932" cy="3651906"/>
        </p:xfrm>
        <a:graphic>
          <a:graphicData uri="http://schemas.openxmlformats.org/drawingml/2006/table">
            <a:tbl>
              <a:tblPr/>
              <a:tblGrid>
                <a:gridCol w="3418794"/>
                <a:gridCol w="4725138"/>
              </a:tblGrid>
              <a:tr h="3651906">
                <a:tc>
                  <a:txBody>
                    <a:bodyPr/>
                    <a:lstStyle/>
                    <a:p>
                      <a:pPr>
                        <a:spcBef>
                          <a:spcPts val="1200"/>
                        </a:spcBef>
                        <a:spcAft>
                          <a:spcPts val="0"/>
                        </a:spcAft>
                        <a:tabLst>
                          <a:tab pos="4019550" algn="r"/>
                        </a:tabLst>
                      </a:pPr>
                      <a:endParaRPr lang="de-DE" sz="1100" dirty="0">
                        <a:solidFill>
                          <a:srgbClr val="FFFF00"/>
                        </a:solidFill>
                        <a:latin typeface="Times New Roman"/>
                        <a:ea typeface="Times New Roman"/>
                        <a:cs typeface="Times New Roman"/>
                      </a:endParaRPr>
                    </a:p>
                    <a:p>
                      <a:pPr>
                        <a:spcAft>
                          <a:spcPts val="0"/>
                        </a:spcAft>
                      </a:pPr>
                      <a:r>
                        <a:rPr lang="de-DE" sz="1100" dirty="0">
                          <a:solidFill>
                            <a:srgbClr val="FFFF00"/>
                          </a:solidFill>
                          <a:latin typeface="Times New Roman"/>
                          <a:ea typeface="Times New Roman"/>
                          <a:cs typeface="Times New Roman"/>
                        </a:rPr>
                        <a:t/>
                      </a:r>
                      <a:br>
                        <a:rPr lang="de-DE" sz="1100" dirty="0">
                          <a:solidFill>
                            <a:srgbClr val="FFFF00"/>
                          </a:solidFill>
                          <a:latin typeface="Times New Roman"/>
                          <a:ea typeface="Times New Roman"/>
                          <a:cs typeface="Times New Roman"/>
                        </a:rPr>
                      </a:br>
                      <a:endParaRPr lang="de-DE" sz="1100" dirty="0">
                        <a:solidFill>
                          <a:srgbClr val="FFFF00"/>
                        </a:solidFill>
                        <a:latin typeface="Times New Roman"/>
                        <a:ea typeface="Times New Roman"/>
                        <a:cs typeface="Times New Roman"/>
                      </a:endParaRPr>
                    </a:p>
                  </a:txBody>
                  <a:tcPr marL="63427" marR="63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Bef>
                          <a:spcPts val="1200"/>
                        </a:spcBef>
                        <a:spcAft>
                          <a:spcPts val="0"/>
                        </a:spcAft>
                      </a:pPr>
                      <a:endParaRPr lang="de-DE" sz="2400" i="1" dirty="0" smtClean="0">
                        <a:solidFill>
                          <a:srgbClr val="FFFF00"/>
                        </a:solidFill>
                        <a:latin typeface="Arial"/>
                        <a:ea typeface="Times New Roman"/>
                        <a:cs typeface="Times New Roman"/>
                      </a:endParaRPr>
                    </a:p>
                    <a:p>
                      <a:pPr>
                        <a:spcBef>
                          <a:spcPts val="1200"/>
                        </a:spcBef>
                        <a:spcAft>
                          <a:spcPts val="0"/>
                        </a:spcAft>
                      </a:pPr>
                      <a:r>
                        <a:rPr lang="de-DE" sz="2400" i="1" dirty="0" smtClean="0">
                          <a:solidFill>
                            <a:srgbClr val="FFFF00"/>
                          </a:solidFill>
                          <a:latin typeface="Arial"/>
                          <a:ea typeface="Times New Roman"/>
                          <a:cs typeface="Times New Roman"/>
                        </a:rPr>
                        <a:t>Mittelbild</a:t>
                      </a:r>
                      <a:r>
                        <a:rPr lang="de-DE" sz="2400" i="1" dirty="0">
                          <a:solidFill>
                            <a:srgbClr val="FFFF00"/>
                          </a:solidFill>
                          <a:latin typeface="Arial"/>
                          <a:ea typeface="Times New Roman"/>
                          <a:cs typeface="Times New Roman"/>
                        </a:rPr>
                        <a:t>: </a:t>
                      </a:r>
                      <a:r>
                        <a:rPr lang="de-DE" sz="2400" dirty="0">
                          <a:solidFill>
                            <a:srgbClr val="FFFF00"/>
                          </a:solidFill>
                          <a:latin typeface="Arial"/>
                          <a:ea typeface="Times New Roman"/>
                          <a:cs typeface="Times New Roman"/>
                        </a:rPr>
                        <a:t>Anregungsmittel bei Mattigkeit, Schläfrigkeit und Betäubungsgefühl,  Erregungszustände, </a:t>
                      </a:r>
                      <a:r>
                        <a:rPr lang="de-DE" sz="2400" dirty="0" smtClean="0">
                          <a:solidFill>
                            <a:srgbClr val="FFFF00"/>
                          </a:solidFill>
                          <a:latin typeface="Arial"/>
                          <a:ea typeface="Times New Roman"/>
                          <a:cs typeface="Times New Roman"/>
                        </a:rPr>
                        <a:t>Magenmittel</a:t>
                      </a:r>
                      <a:endParaRPr lang="de-DE" sz="2400" dirty="0">
                        <a:solidFill>
                          <a:srgbClr val="FFFF00"/>
                        </a:solidFill>
                        <a:latin typeface="Times New Roman"/>
                        <a:ea typeface="Times New Roman"/>
                        <a:cs typeface="Times New Roman"/>
                      </a:endParaRPr>
                    </a:p>
                    <a:p>
                      <a:pPr>
                        <a:spcAft>
                          <a:spcPts val="0"/>
                        </a:spcAft>
                      </a:pPr>
                      <a:r>
                        <a:rPr lang="de-DE" sz="2400" i="1" dirty="0">
                          <a:solidFill>
                            <a:srgbClr val="FFFF00"/>
                          </a:solidFill>
                          <a:latin typeface="Arial"/>
                          <a:ea typeface="Times New Roman"/>
                          <a:cs typeface="Times New Roman"/>
                        </a:rPr>
                        <a:t>Anwendung:</a:t>
                      </a:r>
                      <a:r>
                        <a:rPr lang="de-DE" sz="2400" dirty="0">
                          <a:solidFill>
                            <a:srgbClr val="FFFF00"/>
                          </a:solidFill>
                          <a:latin typeface="Arial"/>
                          <a:ea typeface="Times New Roman"/>
                          <a:cs typeface="Times New Roman"/>
                        </a:rPr>
                        <a:t> Morgens und abends 10 Tropfen der Essenz in Wasser</a:t>
                      </a:r>
                      <a:endParaRPr lang="de-DE" sz="2400" dirty="0">
                        <a:solidFill>
                          <a:srgbClr val="FFFF00"/>
                        </a:solidFill>
                        <a:latin typeface="Times New Roman"/>
                        <a:ea typeface="Times New Roman"/>
                        <a:cs typeface="Times New Roman"/>
                      </a:endParaRPr>
                    </a:p>
                  </a:txBody>
                  <a:tcPr marL="63427" marR="63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19459" name="Picture 3"/>
          <p:cNvPicPr>
            <a:picLocks noChangeAspect="1" noChangeArrowheads="1"/>
          </p:cNvPicPr>
          <p:nvPr/>
        </p:nvPicPr>
        <p:blipFill>
          <a:blip r:embed="rId2" cstate="print"/>
          <a:srcRect/>
          <a:stretch>
            <a:fillRect/>
          </a:stretch>
        </p:blipFill>
        <p:spPr bwMode="auto">
          <a:xfrm>
            <a:off x="1428728" y="3357561"/>
            <a:ext cx="2071702" cy="2765471"/>
          </a:xfrm>
          <a:prstGeom prst="rect">
            <a:avLst/>
          </a:prstGeom>
          <a:solidFill>
            <a:srgbClr val="FFFFFF"/>
          </a:solidFill>
        </p:spPr>
      </p:pic>
    </p:spTree>
    <p:extLst>
      <p:ext uri="{BB962C8B-B14F-4D97-AF65-F5344CB8AC3E}">
        <p14:creationId xmlns:p14="http://schemas.microsoft.com/office/powerpoint/2010/main" val="39582248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21893" y="751344"/>
            <a:ext cx="8350288" cy="5632310"/>
          </a:xfrm>
          <a:prstGeom prst="rect">
            <a:avLst/>
          </a:prstGeom>
        </p:spPr>
        <p:txBody>
          <a:bodyPr wrap="square">
            <a:spAutoFit/>
          </a:bodyPr>
          <a:lstStyle/>
          <a:p>
            <a:r>
              <a:rPr lang="de-DE" sz="2400" b="1" dirty="0"/>
              <a:t>Zum Loslassen schmerzhafter Erfahrungen und Distanzieren von seelischen Verletzungen. Hilft sich nicht an innere Verwundungen zu klammern, eigene Fehler einzugestehen und sich selbst zu verzeihen</a:t>
            </a:r>
            <a:br>
              <a:rPr lang="de-DE" sz="2400" b="1" dirty="0"/>
            </a:br>
            <a:r>
              <a:rPr lang="de-DE" sz="2400" b="1" dirty="0" err="1"/>
              <a:t>Karmamittel</a:t>
            </a:r>
            <a:endParaRPr lang="de-DE" sz="2400" dirty="0"/>
          </a:p>
          <a:p>
            <a:r>
              <a:rPr lang="de-DE" sz="2400" b="1" dirty="0"/>
              <a:t>warum ziehe ich immer diese Art von Erfahrungen, Beziehungen, Situationen etc.......an</a:t>
            </a:r>
            <a:endParaRPr lang="de-DE" sz="2400" dirty="0"/>
          </a:p>
          <a:p>
            <a:r>
              <a:rPr lang="de-DE" sz="2400" b="1" dirty="0"/>
              <a:t>Wie betäubt sein, schläfrig apathisch</a:t>
            </a:r>
            <a:endParaRPr lang="de-DE" sz="2400" dirty="0"/>
          </a:p>
          <a:p>
            <a:r>
              <a:rPr lang="de-DE" sz="2400" b="1" dirty="0"/>
              <a:t>kann Einsicht bringen in tiefen, unbewussten </a:t>
            </a:r>
            <a:r>
              <a:rPr lang="de-DE" sz="2400" b="1" dirty="0" err="1"/>
              <a:t>Glaubensystemen</a:t>
            </a:r>
            <a:r>
              <a:rPr lang="de-DE" sz="2400" b="1" dirty="0"/>
              <a:t>, die unser Leben beeinflussen</a:t>
            </a:r>
            <a:endParaRPr lang="de-DE" sz="2400" dirty="0"/>
          </a:p>
          <a:p>
            <a:r>
              <a:rPr lang="de-DE" sz="2400" b="1" dirty="0"/>
              <a:t>Therapeutisch einsetzbar bei Psychotherapie und alle Methoden, die nach latenten oder versteckten einschränkenden Denkmodelle hineinreichen</a:t>
            </a:r>
            <a:endParaRPr lang="de-DE" sz="2400" dirty="0"/>
          </a:p>
          <a:p>
            <a:r>
              <a:rPr lang="de-DE" sz="2400" b="1" dirty="0"/>
              <a:t/>
            </a:r>
            <a:br>
              <a:rPr lang="de-DE" sz="2400" b="1" dirty="0"/>
            </a:br>
            <a:r>
              <a:rPr lang="de-DE" sz="2400" b="1" dirty="0"/>
              <a:t>Psychisch verletzt und verwundet </a:t>
            </a:r>
            <a:endParaRPr lang="de-DE" sz="2400" dirty="0"/>
          </a:p>
        </p:txBody>
      </p:sp>
      <p:sp>
        <p:nvSpPr>
          <p:cNvPr id="3" name="Rechteck 2"/>
          <p:cNvSpPr/>
          <p:nvPr/>
        </p:nvSpPr>
        <p:spPr>
          <a:xfrm>
            <a:off x="521892" y="151179"/>
            <a:ext cx="4314315" cy="461665"/>
          </a:xfrm>
          <a:prstGeom prst="rect">
            <a:avLst/>
          </a:prstGeom>
        </p:spPr>
        <p:txBody>
          <a:bodyPr wrap="square">
            <a:spAutoFit/>
          </a:bodyPr>
          <a:lstStyle/>
          <a:p>
            <a:pPr lvl="0" defTabSz="914400" fontAlgn="base">
              <a:spcBef>
                <a:spcPct val="0"/>
              </a:spcBef>
              <a:spcAft>
                <a:spcPct val="0"/>
              </a:spcAft>
            </a:pPr>
            <a:r>
              <a:rPr lang="de-DE" sz="2400" b="1" dirty="0">
                <a:latin typeface="Arial" pitchFamily="34" charset="0"/>
                <a:ea typeface="Times New Roman" pitchFamily="18" charset="0"/>
                <a:cs typeface="Arial" pitchFamily="34" charset="0"/>
              </a:rPr>
              <a:t>Nr. 18	</a:t>
            </a:r>
            <a:r>
              <a:rPr lang="de-DE" sz="2400" b="1" dirty="0" err="1">
                <a:latin typeface="Arial" pitchFamily="34" charset="0"/>
                <a:ea typeface="Times New Roman" pitchFamily="18" charset="0"/>
                <a:cs typeface="Arial" pitchFamily="34" charset="0"/>
              </a:rPr>
              <a:t>Lupulus</a:t>
            </a:r>
            <a:endParaRPr lang="de-DE" sz="1400" dirty="0">
              <a:latin typeface="Arial" pitchFamily="34" charset="0"/>
            </a:endParaRPr>
          </a:p>
        </p:txBody>
      </p:sp>
    </p:spTree>
    <p:extLst>
      <p:ext uri="{BB962C8B-B14F-4D97-AF65-F5344CB8AC3E}">
        <p14:creationId xmlns:p14="http://schemas.microsoft.com/office/powerpoint/2010/main" val="2655566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Schüßler – Nervliche Überlastung</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150223719"/>
              </p:ext>
            </p:extLst>
          </p:nvPr>
        </p:nvGraphicFramePr>
        <p:xfrm>
          <a:off x="457200" y="1600200"/>
          <a:ext cx="8229600" cy="2103119"/>
        </p:xfrm>
        <a:graphic>
          <a:graphicData uri="http://schemas.openxmlformats.org/drawingml/2006/table">
            <a:tbl>
              <a:tblPr firstRow="1" bandRow="1">
                <a:tableStyleId>{5C22544A-7EE6-4342-B048-85BDC9FD1C3A}</a:tableStyleId>
              </a:tblPr>
              <a:tblGrid>
                <a:gridCol w="1310389"/>
                <a:gridCol w="6919211"/>
              </a:tblGrid>
              <a:tr h="370840">
                <a:tc>
                  <a:txBody>
                    <a:bodyPr/>
                    <a:lstStyle/>
                    <a:p>
                      <a:r>
                        <a:rPr lang="de-DE" dirty="0" err="1" smtClean="0"/>
                        <a:t>Ca</a:t>
                      </a:r>
                      <a:r>
                        <a:rPr lang="de-DE" dirty="0" smtClean="0"/>
                        <a:t> </a:t>
                      </a:r>
                      <a:r>
                        <a:rPr lang="de-DE" dirty="0" err="1" smtClean="0"/>
                        <a:t>phos</a:t>
                      </a:r>
                      <a:endParaRPr lang="de-DE" dirty="0"/>
                    </a:p>
                  </a:txBody>
                  <a:tcPr/>
                </a:tc>
                <a:tc>
                  <a:txBody>
                    <a:bodyPr/>
                    <a:lstStyle/>
                    <a:p>
                      <a:r>
                        <a:rPr lang="de-DE" dirty="0" err="1" smtClean="0"/>
                        <a:t>Sympathikotonie</a:t>
                      </a:r>
                      <a:r>
                        <a:rPr lang="de-DE" dirty="0" smtClean="0"/>
                        <a:t> und reizbare Schwäche. Neurohormonelle Schwankungen auf skrofulöser Grundlage; Aufbau- und Kräftigungsmittel</a:t>
                      </a:r>
                      <a:endParaRPr lang="de-DE" dirty="0"/>
                    </a:p>
                  </a:txBody>
                  <a:tcPr/>
                </a:tc>
              </a:tr>
              <a:tr h="370840">
                <a:tc>
                  <a:txBody>
                    <a:bodyPr/>
                    <a:lstStyle/>
                    <a:p>
                      <a:r>
                        <a:rPr lang="de-DE" dirty="0" smtClean="0"/>
                        <a:t>Ka </a:t>
                      </a:r>
                      <a:r>
                        <a:rPr lang="de-DE" dirty="0" err="1" smtClean="0"/>
                        <a:t>phos</a:t>
                      </a:r>
                      <a:endParaRPr lang="de-DE" dirty="0"/>
                    </a:p>
                  </a:txBody>
                  <a:tcPr/>
                </a:tc>
                <a:tc>
                  <a:txBody>
                    <a:bodyPr/>
                    <a:lstStyle/>
                    <a:p>
                      <a:r>
                        <a:rPr lang="de-DE" dirty="0" err="1" smtClean="0"/>
                        <a:t>Energetikum</a:t>
                      </a:r>
                      <a:r>
                        <a:rPr lang="de-DE" dirty="0" smtClean="0"/>
                        <a:t> bei nervöser Erschöpfung; Wechsel von Erregung und Erschöpfung; Sexuelle Neurasthenie; Dynamische und Adynamische Fieberzustände, </a:t>
                      </a:r>
                      <a:r>
                        <a:rPr lang="de-DE" dirty="0" err="1" smtClean="0"/>
                        <a:t>Resitenzschwäche</a:t>
                      </a:r>
                      <a:r>
                        <a:rPr lang="de-DE" dirty="0" smtClean="0"/>
                        <a:t>; Nervennahrungsmittel; Angstsyndrom</a:t>
                      </a:r>
                      <a:endParaRPr lang="de-DE" dirty="0"/>
                    </a:p>
                  </a:txBody>
                  <a:tcPr/>
                </a:tc>
              </a:tr>
            </a:tbl>
          </a:graphicData>
        </a:graphic>
      </p:graphicFrame>
    </p:spTree>
    <p:extLst>
      <p:ext uri="{BB962C8B-B14F-4D97-AF65-F5344CB8AC3E}">
        <p14:creationId xmlns:p14="http://schemas.microsoft.com/office/powerpoint/2010/main" val="337936046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941999101"/>
              </p:ext>
            </p:extLst>
          </p:nvPr>
        </p:nvGraphicFramePr>
        <p:xfrm>
          <a:off x="0" y="1275080"/>
          <a:ext cx="10202426" cy="3582670"/>
        </p:xfrm>
        <a:graphic>
          <a:graphicData uri="http://schemas.openxmlformats.org/presentationml/2006/ole">
            <mc:AlternateContent xmlns:mc="http://schemas.openxmlformats.org/markup-compatibility/2006">
              <mc:Choice xmlns:v="urn:schemas-microsoft-com:vml" Requires="v">
                <p:oleObj spid="_x0000_s12321" name="Dokument" r:id="rId4" imgW="7124700" imgH="2501900" progId="Word.Document.12">
                  <p:embed/>
                </p:oleObj>
              </mc:Choice>
              <mc:Fallback>
                <p:oleObj name="Dokument" r:id="rId4" imgW="7124700" imgH="2501900" progId="Word.Document.12">
                  <p:embed/>
                  <p:pic>
                    <p:nvPicPr>
                      <p:cNvPr id="0" name=""/>
                      <p:cNvPicPr/>
                      <p:nvPr/>
                    </p:nvPicPr>
                    <p:blipFill>
                      <a:blip r:embed="rId5"/>
                      <a:stretch>
                        <a:fillRect/>
                      </a:stretch>
                    </p:blipFill>
                    <p:spPr>
                      <a:xfrm>
                        <a:off x="0" y="1275080"/>
                        <a:ext cx="10202426" cy="3582670"/>
                      </a:xfrm>
                      <a:prstGeom prst="rect">
                        <a:avLst/>
                      </a:prstGeom>
                    </p:spPr>
                  </p:pic>
                </p:oleObj>
              </mc:Fallback>
            </mc:AlternateContent>
          </a:graphicData>
        </a:graphic>
      </p:graphicFrame>
    </p:spTree>
    <p:extLst>
      <p:ext uri="{BB962C8B-B14F-4D97-AF65-F5344CB8AC3E}">
        <p14:creationId xmlns:p14="http://schemas.microsoft.com/office/powerpoint/2010/main" val="38247645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4" name="Picture 4" descr="Levisticum officin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2805" name="Text Box 5"/>
          <p:cNvSpPr txBox="1">
            <a:spLocks noChangeArrowheads="1"/>
          </p:cNvSpPr>
          <p:nvPr/>
        </p:nvSpPr>
        <p:spPr bwMode="auto">
          <a:xfrm>
            <a:off x="2124075" y="6021388"/>
            <a:ext cx="20926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Levisticum</a:t>
            </a:r>
            <a:r>
              <a:rPr lang="de-DE" dirty="0"/>
              <a:t> </a:t>
            </a:r>
            <a:r>
              <a:rPr lang="de-DE" dirty="0" err="1"/>
              <a:t>officinale</a:t>
            </a:r>
            <a:endParaRPr lang="de-DE" dirty="0"/>
          </a:p>
        </p:txBody>
      </p:sp>
    </p:spTree>
    <p:extLst>
      <p:ext uri="{BB962C8B-B14F-4D97-AF65-F5344CB8AC3E}">
        <p14:creationId xmlns:p14="http://schemas.microsoft.com/office/powerpoint/2010/main" val="39430228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28596" y="304800"/>
            <a:ext cx="8526492" cy="1143000"/>
          </a:xfrm>
          <a:solidFill>
            <a:srgbClr val="6E7ED0">
              <a:alpha val="64000"/>
            </a:srgbClr>
          </a:solidFill>
        </p:spPr>
        <p:txBody>
          <a:bodyPr/>
          <a:lstStyle/>
          <a:p>
            <a:pPr eaLnBrk="1" hangingPunct="1"/>
            <a:r>
              <a:rPr lang="de-DE" dirty="0" smtClean="0"/>
              <a:t>Stärkung der „Ich-Kräfte“</a:t>
            </a:r>
          </a:p>
        </p:txBody>
      </p:sp>
      <p:graphicFrame>
        <p:nvGraphicFramePr>
          <p:cNvPr id="5" name="Tabellenplatzhalter 4"/>
          <p:cNvGraphicFramePr>
            <a:graphicFrameLocks noGrp="1"/>
          </p:cNvGraphicFramePr>
          <p:nvPr>
            <p:ph type="tbl" idx="1"/>
            <p:extLst>
              <p:ext uri="{D42A27DB-BD31-4B8C-83A1-F6EECF244321}">
                <p14:modId xmlns:p14="http://schemas.microsoft.com/office/powerpoint/2010/main" val="940895435"/>
              </p:ext>
            </p:extLst>
          </p:nvPr>
        </p:nvGraphicFramePr>
        <p:xfrm>
          <a:off x="428596" y="1643050"/>
          <a:ext cx="8526492" cy="4291584"/>
        </p:xfrm>
        <a:graphic>
          <a:graphicData uri="http://schemas.openxmlformats.org/drawingml/2006/table">
            <a:tbl>
              <a:tblPr firstRow="1" bandRow="1">
                <a:tableStyleId>{D113A9D2-9D6B-4929-AA2D-F23B5EE8CBE7}</a:tableStyleId>
              </a:tblPr>
              <a:tblGrid>
                <a:gridCol w="2842164"/>
                <a:gridCol w="2515686"/>
                <a:gridCol w="3168642"/>
              </a:tblGrid>
              <a:tr h="370840">
                <a:tc>
                  <a:txBody>
                    <a:bodyPr/>
                    <a:lstStyle/>
                    <a:p>
                      <a:pPr marL="0" marR="0" indent="0" algn="l" rtl="0" eaLnBrk="1" fontAlgn="base" latinLnBrk="0" hangingPunct="1">
                        <a:spcBef>
                          <a:spcPts val="432"/>
                        </a:spcBef>
                        <a:spcAft>
                          <a:spcPts val="0"/>
                        </a:spcAft>
                      </a:pPr>
                      <a:r>
                        <a:rPr lang="de-DE" sz="1800" b="1" u="none" strike="noStrike" kern="1200" baseline="0" dirty="0">
                          <a:solidFill>
                            <a:schemeClr val="tx1"/>
                          </a:solidFill>
                        </a:rPr>
                        <a:t>Zerstreut, unentschlossen durch innere Unsicherheit</a:t>
                      </a:r>
                      <a:endParaRPr lang="de-DE" sz="1800" b="1" i="0" u="none" strike="noStrike" dirty="0">
                        <a:solidFill>
                          <a:schemeClr val="tx1"/>
                        </a:solidFill>
                        <a:latin typeface="Arial"/>
                      </a:endParaRPr>
                    </a:p>
                  </a:txBody>
                  <a:tcPr>
                    <a:solidFill>
                      <a:srgbClr val="6E7ED0"/>
                    </a:solidFill>
                  </a:tcPr>
                </a:tc>
                <a:tc>
                  <a:txBody>
                    <a:bodyPr/>
                    <a:lstStyle/>
                    <a:p>
                      <a:pPr marL="0" marR="0" indent="0" algn="ctr" rtl="0" eaLnBrk="1" fontAlgn="b" latinLnBrk="0" hangingPunct="1">
                        <a:spcBef>
                          <a:spcPts val="576"/>
                        </a:spcBef>
                        <a:spcAft>
                          <a:spcPts val="0"/>
                        </a:spcAft>
                      </a:pPr>
                      <a:r>
                        <a:rPr lang="de-DE" sz="2400" b="1" u="none" strike="noStrike" kern="1200" baseline="0" dirty="0" err="1">
                          <a:solidFill>
                            <a:schemeClr val="tx1"/>
                          </a:solidFill>
                        </a:rPr>
                        <a:t>Aurantium</a:t>
                      </a:r>
                      <a:endParaRPr lang="de-DE" sz="2400" b="1" u="none" strike="noStrike" dirty="0">
                        <a:solidFill>
                          <a:schemeClr val="tx1"/>
                        </a:solidFill>
                      </a:endParaRPr>
                    </a:p>
                    <a:p>
                      <a:pPr marL="0" marR="0" indent="0" algn="ctr" rtl="0" eaLnBrk="1" fontAlgn="base" latinLnBrk="0" hangingPunct="1">
                        <a:spcBef>
                          <a:spcPts val="576"/>
                        </a:spcBef>
                        <a:spcAft>
                          <a:spcPts val="0"/>
                        </a:spcAft>
                      </a:pPr>
                      <a:r>
                        <a:rPr lang="de-DE" sz="2400" b="1" u="none" strike="noStrike" kern="1200" baseline="0" dirty="0" smtClean="0">
                          <a:solidFill>
                            <a:schemeClr val="tx1"/>
                          </a:solidFill>
                        </a:rPr>
                        <a:t>5</a:t>
                      </a:r>
                      <a:endParaRPr lang="de-DE" sz="2400" b="1" i="0" u="none" strike="noStrike" kern="1200" baseline="0" dirty="0">
                        <a:solidFill>
                          <a:schemeClr val="tx1"/>
                        </a:solidFill>
                        <a:latin typeface="+mj-lt"/>
                      </a:endParaRPr>
                    </a:p>
                  </a:txBody>
                  <a:tcPr>
                    <a:solidFill>
                      <a:srgbClr val="6E7ED0"/>
                    </a:solidFill>
                  </a:tcPr>
                </a:tc>
                <a:tc>
                  <a:txBody>
                    <a:bodyPr/>
                    <a:lstStyle/>
                    <a:p>
                      <a:pPr marL="0" marR="0" indent="0" algn="l" rtl="0" eaLnBrk="1" fontAlgn="base" latinLnBrk="0" hangingPunct="1">
                        <a:spcBef>
                          <a:spcPts val="432"/>
                        </a:spcBef>
                        <a:spcAft>
                          <a:spcPts val="0"/>
                        </a:spcAft>
                      </a:pPr>
                      <a:r>
                        <a:rPr lang="de-DE" sz="1800" b="1" u="none" strike="noStrike" kern="1200" baseline="0" dirty="0">
                          <a:solidFill>
                            <a:schemeClr val="tx1"/>
                          </a:solidFill>
                        </a:rPr>
                        <a:t>Steigerung von Mitgefühl und Leichtigkeit</a:t>
                      </a:r>
                      <a:endParaRPr lang="de-DE" sz="1800" b="1" i="0" u="none" strike="noStrike" dirty="0">
                        <a:solidFill>
                          <a:schemeClr val="tx1"/>
                        </a:solidFill>
                        <a:latin typeface="+mj-lt"/>
                      </a:endParaRPr>
                    </a:p>
                  </a:txBody>
                  <a:tcPr>
                    <a:solidFill>
                      <a:srgbClr val="6E7ED0"/>
                    </a:solidFill>
                  </a:tcPr>
                </a:tc>
              </a:tr>
              <a:tr h="370840">
                <a:tc>
                  <a:txBody>
                    <a:bodyPr/>
                    <a:lstStyle/>
                    <a:p>
                      <a:pPr marL="0" marR="0" indent="0" algn="l" rtl="0" eaLnBrk="1" fontAlgn="base" latinLnBrk="0" hangingPunct="1">
                        <a:spcBef>
                          <a:spcPts val="432"/>
                        </a:spcBef>
                        <a:spcAft>
                          <a:spcPts val="0"/>
                        </a:spcAft>
                      </a:pPr>
                      <a:r>
                        <a:rPr lang="de-DE" sz="1800" b="1" u="none" strike="noStrike" kern="1200" baseline="0" dirty="0">
                          <a:solidFill>
                            <a:schemeClr val="tx1"/>
                          </a:solidFill>
                        </a:rPr>
                        <a:t>Innerlich "verschlackt" und seelisch "vergiftet</a:t>
                      </a:r>
                      <a:endParaRPr lang="de-DE" sz="1800" b="1" i="0" u="none" strike="noStrike" dirty="0">
                        <a:solidFill>
                          <a:schemeClr val="tx1"/>
                        </a:solidFill>
                        <a:latin typeface="Arial"/>
                      </a:endParaRPr>
                    </a:p>
                  </a:txBody>
                  <a:tcPr>
                    <a:solidFill>
                      <a:srgbClr val="6E7ED0"/>
                    </a:solidFill>
                  </a:tcPr>
                </a:tc>
                <a:tc>
                  <a:txBody>
                    <a:bodyPr/>
                    <a:lstStyle/>
                    <a:p>
                      <a:pPr marL="0" marR="0" indent="0" algn="ctr" rtl="0" eaLnBrk="1" fontAlgn="b" latinLnBrk="0" hangingPunct="1">
                        <a:spcBef>
                          <a:spcPts val="576"/>
                        </a:spcBef>
                        <a:spcAft>
                          <a:spcPts val="0"/>
                        </a:spcAft>
                      </a:pPr>
                      <a:r>
                        <a:rPr lang="de-DE" sz="2400" b="1" u="none" strike="noStrike" kern="1200" baseline="0" dirty="0" err="1">
                          <a:solidFill>
                            <a:schemeClr val="tx1"/>
                          </a:solidFill>
                        </a:rPr>
                        <a:t>Betula</a:t>
                      </a:r>
                      <a:r>
                        <a:rPr lang="de-DE" sz="2400" b="1" u="none" strike="noStrike" kern="1200" baseline="0" dirty="0">
                          <a:solidFill>
                            <a:schemeClr val="tx1"/>
                          </a:solidFill>
                        </a:rPr>
                        <a:t> </a:t>
                      </a:r>
                      <a:r>
                        <a:rPr lang="de-DE" sz="2400" b="1" u="none" strike="noStrike" kern="1200" baseline="0" dirty="0" err="1">
                          <a:solidFill>
                            <a:schemeClr val="tx1"/>
                          </a:solidFill>
                        </a:rPr>
                        <a:t>alba</a:t>
                      </a:r>
                      <a:endParaRPr lang="de-DE" sz="2400" b="1" u="none" strike="noStrike" dirty="0">
                        <a:solidFill>
                          <a:schemeClr val="tx1"/>
                        </a:solidFill>
                      </a:endParaRPr>
                    </a:p>
                    <a:p>
                      <a:pPr marL="0" marR="0" indent="0" algn="ctr" rtl="0" eaLnBrk="1" fontAlgn="base" latinLnBrk="0" hangingPunct="1">
                        <a:spcBef>
                          <a:spcPts val="576"/>
                        </a:spcBef>
                        <a:spcAft>
                          <a:spcPts val="0"/>
                        </a:spcAft>
                      </a:pPr>
                      <a:r>
                        <a:rPr lang="de-DE" sz="2400" b="1" u="none" strike="noStrike" kern="1200" baseline="0" dirty="0" smtClean="0">
                          <a:solidFill>
                            <a:schemeClr val="tx1"/>
                          </a:solidFill>
                        </a:rPr>
                        <a:t>6</a:t>
                      </a:r>
                      <a:endParaRPr lang="de-DE" sz="2400" b="1" i="0" u="none" strike="noStrike" kern="1200" baseline="0" dirty="0">
                        <a:solidFill>
                          <a:schemeClr val="tx1"/>
                        </a:solidFill>
                        <a:latin typeface="+mj-lt"/>
                        <a:cs typeface="Arial"/>
                      </a:endParaRPr>
                    </a:p>
                  </a:txBody>
                  <a:tcPr>
                    <a:solidFill>
                      <a:srgbClr val="6E7ED0"/>
                    </a:solidFill>
                  </a:tcPr>
                </a:tc>
                <a:tc>
                  <a:txBody>
                    <a:bodyPr/>
                    <a:lstStyle/>
                    <a:p>
                      <a:pPr marL="0" marR="0" indent="0" algn="l" rtl="0" eaLnBrk="1" fontAlgn="base" latinLnBrk="0" hangingPunct="1">
                        <a:spcBef>
                          <a:spcPts val="432"/>
                        </a:spcBef>
                        <a:spcAft>
                          <a:spcPts val="0"/>
                        </a:spcAft>
                      </a:pPr>
                      <a:r>
                        <a:rPr lang="de-DE" sz="1800" b="1" u="none" strike="noStrike" kern="1200" baseline="0" dirty="0">
                          <a:solidFill>
                            <a:schemeClr val="tx1"/>
                          </a:solidFill>
                        </a:rPr>
                        <a:t>Mit neuem Schwung wieder anpacken</a:t>
                      </a:r>
                      <a:endParaRPr lang="de-DE" sz="1800" b="1" i="0" u="none" strike="noStrike" kern="1200" baseline="0" dirty="0">
                        <a:solidFill>
                          <a:schemeClr val="tx1"/>
                        </a:solidFill>
                        <a:latin typeface="+mj-lt"/>
                      </a:endParaRPr>
                    </a:p>
                  </a:txBody>
                  <a:tcPr>
                    <a:solidFill>
                      <a:srgbClr val="6E7ED0"/>
                    </a:solidFill>
                  </a:tcPr>
                </a:tc>
              </a:tr>
              <a:tr h="370840">
                <a:tc>
                  <a:txBody>
                    <a:bodyPr/>
                    <a:lstStyle/>
                    <a:p>
                      <a:pPr marL="0" marR="0" indent="0" algn="l" rtl="0" eaLnBrk="1" fontAlgn="base" latinLnBrk="0" hangingPunct="1">
                        <a:spcBef>
                          <a:spcPts val="432"/>
                        </a:spcBef>
                        <a:spcAft>
                          <a:spcPts val="0"/>
                        </a:spcAft>
                      </a:pPr>
                      <a:r>
                        <a:rPr lang="de-DE" sz="1800" b="1" u="none" strike="noStrike" dirty="0" smtClean="0">
                          <a:solidFill>
                            <a:schemeClr val="tx1"/>
                          </a:solidFill>
                        </a:rPr>
                        <a:t>Geschwächt,</a:t>
                      </a:r>
                      <a:r>
                        <a:rPr lang="de-DE" sz="1800" b="1" u="none" strike="noStrike" baseline="0" dirty="0" smtClean="0">
                          <a:solidFill>
                            <a:schemeClr val="tx1"/>
                          </a:solidFill>
                        </a:rPr>
                        <a:t> überfordert und mutlos</a:t>
                      </a:r>
                      <a:endParaRPr lang="de-DE" sz="1800" b="1" i="0" u="none" strike="noStrike" dirty="0">
                        <a:solidFill>
                          <a:schemeClr val="tx1"/>
                        </a:solidFill>
                        <a:latin typeface="Arial"/>
                      </a:endParaRPr>
                    </a:p>
                  </a:txBody>
                  <a:tcPr>
                    <a:solidFill>
                      <a:srgbClr val="6E7ED0"/>
                    </a:solidFill>
                  </a:tcPr>
                </a:tc>
                <a:tc>
                  <a:txBody>
                    <a:bodyPr/>
                    <a:lstStyle/>
                    <a:p>
                      <a:pPr marL="0" marR="0" indent="0" algn="ctr" rtl="0" eaLnBrk="1" fontAlgn="base" latinLnBrk="0" hangingPunct="1">
                        <a:spcBef>
                          <a:spcPts val="576"/>
                        </a:spcBef>
                        <a:spcAft>
                          <a:spcPts val="0"/>
                        </a:spcAft>
                      </a:pPr>
                      <a:r>
                        <a:rPr lang="de-DE" sz="2400" b="1" u="none" strike="noStrike" kern="1200" baseline="0" dirty="0" smtClean="0">
                          <a:solidFill>
                            <a:schemeClr val="tx1"/>
                          </a:solidFill>
                        </a:rPr>
                        <a:t>Calamus </a:t>
                      </a:r>
                      <a:r>
                        <a:rPr lang="de-DE" sz="2400" b="1" u="none" strike="noStrike" kern="1200" baseline="0" dirty="0" err="1" smtClean="0">
                          <a:solidFill>
                            <a:schemeClr val="tx1"/>
                          </a:solidFill>
                        </a:rPr>
                        <a:t>aromaticus</a:t>
                      </a:r>
                      <a:endParaRPr lang="de-DE" sz="2400" b="1" u="none" strike="noStrike" kern="1200" baseline="0" dirty="0" smtClean="0">
                        <a:solidFill>
                          <a:schemeClr val="tx1"/>
                        </a:solidFill>
                      </a:endParaRPr>
                    </a:p>
                    <a:p>
                      <a:pPr marL="0" marR="0" indent="0" algn="ctr" rtl="0" eaLnBrk="1" fontAlgn="base" latinLnBrk="0" hangingPunct="1">
                        <a:spcBef>
                          <a:spcPts val="576"/>
                        </a:spcBef>
                        <a:spcAft>
                          <a:spcPts val="0"/>
                        </a:spcAft>
                      </a:pPr>
                      <a:r>
                        <a:rPr lang="de-DE" sz="2400" b="1" u="none" strike="noStrike" kern="1200" baseline="0" dirty="0" smtClean="0">
                          <a:solidFill>
                            <a:schemeClr val="tx1"/>
                          </a:solidFill>
                        </a:rPr>
                        <a:t>7</a:t>
                      </a:r>
                      <a:endParaRPr lang="de-DE" sz="2400" b="1" i="0" u="none" strike="noStrike" kern="1200" baseline="0" dirty="0">
                        <a:solidFill>
                          <a:schemeClr val="tx1"/>
                        </a:solidFill>
                        <a:latin typeface="+mj-lt"/>
                        <a:cs typeface="Arial"/>
                      </a:endParaRPr>
                    </a:p>
                  </a:txBody>
                  <a:tcPr>
                    <a:solidFill>
                      <a:srgbClr val="6E7ED0"/>
                    </a:solidFill>
                  </a:tcPr>
                </a:tc>
                <a:tc>
                  <a:txBody>
                    <a:bodyPr/>
                    <a:lstStyle/>
                    <a:p>
                      <a:pPr marL="0" marR="0" indent="0" algn="l" rtl="0" eaLnBrk="1" fontAlgn="base" latinLnBrk="0" hangingPunct="1">
                        <a:spcBef>
                          <a:spcPts val="432"/>
                        </a:spcBef>
                        <a:spcAft>
                          <a:spcPts val="0"/>
                        </a:spcAft>
                      </a:pPr>
                      <a:r>
                        <a:rPr lang="de-DE" sz="1800" b="1" u="none" strike="noStrike" kern="1200" baseline="0" dirty="0" smtClean="0">
                          <a:solidFill>
                            <a:schemeClr val="tx1"/>
                          </a:solidFill>
                        </a:rPr>
                        <a:t>Zum Wiederaufbau nach seelischen Krisen; bringt Stärkung und den Mut, neue Erfahrungen wieder zulassen</a:t>
                      </a:r>
                      <a:endParaRPr lang="de-DE" sz="1800" b="1" i="0" u="none" strike="noStrike" kern="1200" baseline="0" dirty="0">
                        <a:solidFill>
                          <a:schemeClr val="tx1"/>
                        </a:solidFill>
                        <a:latin typeface="+mj-lt"/>
                      </a:endParaRPr>
                    </a:p>
                  </a:txBody>
                  <a:tcPr>
                    <a:solidFill>
                      <a:srgbClr val="6E7ED0"/>
                    </a:solidFill>
                  </a:tcPr>
                </a:tc>
              </a:tr>
              <a:tr h="370840">
                <a:tc>
                  <a:txBody>
                    <a:bodyPr/>
                    <a:lstStyle/>
                    <a:p>
                      <a:pPr marL="0" marR="0" indent="0" algn="l" rtl="0" eaLnBrk="1" fontAlgn="base" latinLnBrk="0" hangingPunct="1">
                        <a:spcBef>
                          <a:spcPts val="384"/>
                        </a:spcBef>
                        <a:spcAft>
                          <a:spcPts val="0"/>
                        </a:spcAft>
                      </a:pPr>
                      <a:r>
                        <a:rPr lang="de-DE" sz="1600" b="1" u="none" strike="noStrike" kern="1200" baseline="0" dirty="0">
                          <a:solidFill>
                            <a:schemeClr val="tx1"/>
                          </a:solidFill>
                        </a:rPr>
                        <a:t>angespannt und unter Druck stehend durch unbewältigte seelische Eindrücke und Erfahrungen. </a:t>
                      </a:r>
                      <a:endParaRPr lang="de-DE" sz="1800" b="1" i="0" u="none" strike="noStrike" dirty="0">
                        <a:solidFill>
                          <a:schemeClr val="tx1"/>
                        </a:solidFill>
                        <a:latin typeface="Arial"/>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400" b="1" u="none" strike="noStrike" kern="1200" baseline="0" dirty="0" err="1">
                          <a:solidFill>
                            <a:schemeClr val="tx1"/>
                          </a:solidFill>
                        </a:rPr>
                        <a:t>Carum</a:t>
                      </a:r>
                      <a:r>
                        <a:rPr lang="de-DE" sz="2400" b="1" u="none" strike="noStrike" kern="1200" baseline="0" dirty="0">
                          <a:solidFill>
                            <a:schemeClr val="tx1"/>
                          </a:solidFill>
                        </a:rPr>
                        <a:t> </a:t>
                      </a:r>
                      <a:r>
                        <a:rPr lang="de-DE" sz="2400" b="1" u="none" strike="noStrike" kern="1200" baseline="0" dirty="0" err="1">
                          <a:solidFill>
                            <a:schemeClr val="tx1"/>
                          </a:solidFill>
                        </a:rPr>
                        <a:t>carvi</a:t>
                      </a:r>
                      <a:r>
                        <a:rPr lang="de-DE" sz="2400" b="1" u="none" strike="noStrike" kern="1200" baseline="0" dirty="0">
                          <a:solidFill>
                            <a:schemeClr val="tx1"/>
                          </a:solidFill>
                        </a:rPr>
                        <a:t> = </a:t>
                      </a:r>
                      <a:r>
                        <a:rPr lang="de-DE" sz="2400" b="1" u="none" strike="noStrike" kern="1200" baseline="0" dirty="0" smtClean="0">
                          <a:solidFill>
                            <a:schemeClr val="tx1"/>
                          </a:solidFill>
                        </a:rPr>
                        <a:t>Kümmel</a:t>
                      </a:r>
                    </a:p>
                    <a:p>
                      <a:pPr marL="0" marR="0" indent="0" algn="ctr" rtl="0" eaLnBrk="1" fontAlgn="base" latinLnBrk="0" hangingPunct="1">
                        <a:spcBef>
                          <a:spcPts val="384"/>
                        </a:spcBef>
                        <a:spcAft>
                          <a:spcPts val="0"/>
                        </a:spcAft>
                      </a:pPr>
                      <a:r>
                        <a:rPr lang="de-DE" sz="2400" b="1" u="none" strike="noStrike" kern="1200" baseline="0" dirty="0" smtClean="0">
                          <a:solidFill>
                            <a:schemeClr val="tx1"/>
                          </a:solidFill>
                        </a:rPr>
                        <a:t>8 </a:t>
                      </a:r>
                      <a:endParaRPr lang="de-DE" sz="2400" b="1" i="0" u="none" strike="noStrike" dirty="0">
                        <a:solidFill>
                          <a:schemeClr val="tx1"/>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800" b="1" u="none" strike="noStrike" kern="1200" baseline="0" dirty="0">
                          <a:solidFill>
                            <a:schemeClr val="tx1"/>
                          </a:solidFill>
                        </a:rPr>
                        <a:t>Zur Verarbeitung und Bewältigung unverträglicher Eindrücke und Erlebnisse, hilft zu entlasten und zu </a:t>
                      </a:r>
                      <a:r>
                        <a:rPr lang="de-DE" sz="1800" b="1" u="none" strike="noStrike" kern="1200" baseline="0" dirty="0" err="1">
                          <a:solidFill>
                            <a:schemeClr val="tx1"/>
                          </a:solidFill>
                        </a:rPr>
                        <a:t>entstauen</a:t>
                      </a:r>
                      <a:r>
                        <a:rPr lang="de-DE" sz="1800" b="1" u="none" strike="noStrike" kern="1200" baseline="0" dirty="0">
                          <a:solidFill>
                            <a:schemeClr val="tx1"/>
                          </a:solidFill>
                        </a:rPr>
                        <a:t>. </a:t>
                      </a:r>
                      <a:endParaRPr lang="de-DE" sz="1800" b="1" i="0" u="none" strike="noStrike" dirty="0">
                        <a:solidFill>
                          <a:schemeClr val="tx1"/>
                        </a:solidFill>
                        <a:latin typeface="+mj-lt"/>
                      </a:endParaRPr>
                    </a:p>
                  </a:txBody>
                  <a:tcPr>
                    <a:solidFill>
                      <a:srgbClr val="6E7ED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357158" y="231807"/>
            <a:ext cx="828680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17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Levisticum</a:t>
            </a: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Officinale</a:t>
            </a:r>
            <a:endParaRPr kumimoji="0" lang="de-DE"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Zur Beruhigung / Distanzfindung bei Problemen, auf die man hastig reagiert. Hilft Menschen, die sich in Schwierigkeiten verstrickt haben und sich durch Ruhelosigkeit immer mehr verheddern!</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sz="9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Übereregt</a:t>
            </a: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und überspannt</a:t>
            </a:r>
            <a:r>
              <a:rPr kumimoji="0" lang="de-DE" sz="2400" b="1" i="0" u="none" strike="noStrike" cap="none" normalizeH="0" baseline="0" dirty="0" smtClean="0">
                <a:ln>
                  <a:noFill/>
                </a:ln>
                <a:solidFill>
                  <a:srgbClr val="000000"/>
                </a:solidFill>
                <a:effectLst/>
                <a:latin typeface="Arial" pitchFamily="34" charset="0"/>
                <a:ea typeface="+mj-ea" charset="0"/>
              </a:rPr>
              <a:t> </a:t>
            </a:r>
            <a:endParaRPr kumimoji="0" lang="de-DE" sz="2800"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975482558"/>
              </p:ext>
            </p:extLst>
          </p:nvPr>
        </p:nvGraphicFramePr>
        <p:xfrm>
          <a:off x="428596" y="2285992"/>
          <a:ext cx="8072494" cy="4572007"/>
        </p:xfrm>
        <a:graphic>
          <a:graphicData uri="http://schemas.openxmlformats.org/drawingml/2006/table">
            <a:tbl>
              <a:tblPr/>
              <a:tblGrid>
                <a:gridCol w="3999885"/>
                <a:gridCol w="4072609"/>
              </a:tblGrid>
              <a:tr h="4572007">
                <a:tc>
                  <a:txBody>
                    <a:bodyPr/>
                    <a:lstStyle/>
                    <a:p>
                      <a:pPr algn="l">
                        <a:spcAft>
                          <a:spcPts val="0"/>
                        </a:spcAft>
                        <a:tabLst>
                          <a:tab pos="3990340" algn="r"/>
                        </a:tabLst>
                      </a:pPr>
                      <a:endParaRPr lang="de-DE" sz="1400" dirty="0">
                        <a:solidFill>
                          <a:srgbClr val="FFFF00"/>
                        </a:solidFill>
                        <a:latin typeface="Arial"/>
                        <a:ea typeface="Times New Roman"/>
                        <a:cs typeface="Times New Roman"/>
                      </a:endParaRPr>
                    </a:p>
                    <a:p>
                      <a:pPr algn="l">
                        <a:spcAft>
                          <a:spcPts val="0"/>
                        </a:spcAft>
                        <a:tabLst>
                          <a:tab pos="3990340" algn="r"/>
                        </a:tabLst>
                      </a:pPr>
                      <a:r>
                        <a:rPr lang="de-DE" sz="1400" dirty="0">
                          <a:solidFill>
                            <a:srgbClr val="FFFF00"/>
                          </a:solidFill>
                          <a:latin typeface="Arial"/>
                          <a:ea typeface="Times New Roman"/>
                          <a:cs typeface="Times New Roman"/>
                        </a:rPr>
                        <a:t> </a:t>
                      </a:r>
                      <a:endParaRPr lang="de-DE" sz="1400" dirty="0">
                        <a:solidFill>
                          <a:srgbClr val="FFFF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de-DE" sz="2000" dirty="0">
                        <a:solidFill>
                          <a:srgbClr val="FFFF00"/>
                        </a:solidFill>
                        <a:latin typeface="Arial"/>
                        <a:ea typeface="Times New Roman"/>
                        <a:cs typeface="Times New Roman"/>
                      </a:endParaRPr>
                    </a:p>
                    <a:p>
                      <a:pPr algn="l">
                        <a:spcAft>
                          <a:spcPts val="0"/>
                        </a:spcAft>
                      </a:pPr>
                      <a:r>
                        <a:rPr lang="de-DE" sz="2000" i="1" dirty="0">
                          <a:solidFill>
                            <a:srgbClr val="FFFF00"/>
                          </a:solidFill>
                          <a:latin typeface="Arial"/>
                          <a:ea typeface="Times New Roman"/>
                          <a:cs typeface="Times New Roman"/>
                        </a:rPr>
                        <a:t>Mittelbild: K</a:t>
                      </a:r>
                      <a:r>
                        <a:rPr lang="de-DE" sz="2000" dirty="0">
                          <a:solidFill>
                            <a:srgbClr val="FFFF00"/>
                          </a:solidFill>
                          <a:latin typeface="Arial"/>
                          <a:ea typeface="Times New Roman"/>
                          <a:cs typeface="Times New Roman"/>
                        </a:rPr>
                        <a:t>arminativum besonders aber </a:t>
                      </a:r>
                      <a:r>
                        <a:rPr lang="de-DE" sz="2000" dirty="0" err="1">
                          <a:solidFill>
                            <a:srgbClr val="FFFF00"/>
                          </a:solidFill>
                          <a:latin typeface="Arial"/>
                          <a:ea typeface="Times New Roman"/>
                          <a:cs typeface="Times New Roman"/>
                        </a:rPr>
                        <a:t>Diureticum</a:t>
                      </a:r>
                      <a:r>
                        <a:rPr lang="de-DE" sz="2000" dirty="0">
                          <a:solidFill>
                            <a:srgbClr val="FFFF00"/>
                          </a:solidFill>
                          <a:latin typeface="Arial"/>
                          <a:ea typeface="Times New Roman"/>
                          <a:cs typeface="Times New Roman"/>
                        </a:rPr>
                        <a:t> bei Ödemen, Hydrops; Blasen‑ und Nierenleiden mit Eiweißharnen und spärlichem Urin.</a:t>
                      </a:r>
                      <a:endParaRPr lang="de-DE" sz="2000" dirty="0">
                        <a:solidFill>
                          <a:srgbClr val="FFFF00"/>
                        </a:solidFill>
                        <a:latin typeface="Times New Roman"/>
                        <a:ea typeface="Times New Roman"/>
                        <a:cs typeface="Times New Roman"/>
                      </a:endParaRPr>
                    </a:p>
                    <a:p>
                      <a:pPr algn="l">
                        <a:spcAft>
                          <a:spcPts val="0"/>
                        </a:spcAft>
                      </a:pPr>
                      <a:r>
                        <a:rPr lang="de-DE" sz="2000" dirty="0">
                          <a:solidFill>
                            <a:srgbClr val="FFFF00"/>
                          </a:solidFill>
                          <a:latin typeface="Arial"/>
                          <a:ea typeface="Times New Roman"/>
                          <a:cs typeface="Times New Roman"/>
                        </a:rPr>
                        <a:t>Störungen im </a:t>
                      </a:r>
                      <a:r>
                        <a:rPr lang="de-DE" sz="2000" dirty="0" err="1">
                          <a:solidFill>
                            <a:srgbClr val="FFFF00"/>
                          </a:solidFill>
                          <a:latin typeface="Arial"/>
                          <a:ea typeface="Times New Roman"/>
                          <a:cs typeface="Times New Roman"/>
                        </a:rPr>
                        <a:t>Magen‑Darmkanal</a:t>
                      </a:r>
                      <a:r>
                        <a:rPr lang="de-DE" sz="2000" dirty="0">
                          <a:solidFill>
                            <a:srgbClr val="FFFF00"/>
                          </a:solidFill>
                          <a:latin typeface="Arial"/>
                          <a:ea typeface="Times New Roman"/>
                          <a:cs typeface="Times New Roman"/>
                        </a:rPr>
                        <a:t>: Blähsucht, Leber‑ und Milzleiden. Blutreinigend bei Rheuma, Gicht‑ und Hauterkrankungen</a:t>
                      </a:r>
                      <a:r>
                        <a:rPr lang="de-DE" sz="2000" dirty="0" smtClean="0">
                          <a:solidFill>
                            <a:srgbClr val="FFFF00"/>
                          </a:solidFill>
                          <a:latin typeface="Arial"/>
                          <a:ea typeface="Times New Roman"/>
                          <a:cs typeface="Times New Roman"/>
                        </a:rPr>
                        <a:t>.</a:t>
                      </a:r>
                    </a:p>
                    <a:p>
                      <a:pPr algn="l">
                        <a:spcAft>
                          <a:spcPts val="0"/>
                        </a:spcAft>
                      </a:pPr>
                      <a:endParaRPr lang="de-DE" sz="2000" dirty="0">
                        <a:solidFill>
                          <a:srgbClr val="FFFF00"/>
                        </a:solidFill>
                        <a:latin typeface="Times New Roman"/>
                        <a:ea typeface="Times New Roman"/>
                        <a:cs typeface="Times New Roman"/>
                      </a:endParaRPr>
                    </a:p>
                    <a:p>
                      <a:pPr algn="l">
                        <a:spcAft>
                          <a:spcPts val="0"/>
                        </a:spcAft>
                      </a:pPr>
                      <a:r>
                        <a:rPr lang="de-DE" sz="2000" i="1" dirty="0">
                          <a:solidFill>
                            <a:srgbClr val="FFFF00"/>
                          </a:solidFill>
                          <a:latin typeface="Arial"/>
                          <a:ea typeface="Times New Roman"/>
                          <a:cs typeface="Times New Roman"/>
                        </a:rPr>
                        <a:t>Anwendung: 3</a:t>
                      </a:r>
                      <a:r>
                        <a:rPr lang="de-DE" sz="2000" dirty="0">
                          <a:solidFill>
                            <a:srgbClr val="FFFF00"/>
                          </a:solidFill>
                          <a:latin typeface="Arial"/>
                          <a:ea typeface="Times New Roman"/>
                          <a:cs typeface="Times New Roman"/>
                        </a:rPr>
                        <a:t>‑4mal täglich 10 Tropfen der Essenz in Wasser.</a:t>
                      </a:r>
                      <a:endParaRPr lang="de-DE" sz="2000" dirty="0">
                        <a:solidFill>
                          <a:srgbClr val="FFFF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8434" name="Object 2"/>
          <p:cNvGraphicFramePr>
            <a:graphicFrameLocks noChangeAspect="1"/>
          </p:cNvGraphicFramePr>
          <p:nvPr>
            <p:extLst>
              <p:ext uri="{D42A27DB-BD31-4B8C-83A1-F6EECF244321}">
                <p14:modId xmlns:p14="http://schemas.microsoft.com/office/powerpoint/2010/main" val="3466124268"/>
              </p:ext>
            </p:extLst>
          </p:nvPr>
        </p:nvGraphicFramePr>
        <p:xfrm>
          <a:off x="881200" y="2571750"/>
          <a:ext cx="2847832" cy="3787472"/>
        </p:xfrm>
        <a:graphic>
          <a:graphicData uri="http://schemas.openxmlformats.org/presentationml/2006/ole">
            <mc:AlternateContent xmlns:mc="http://schemas.openxmlformats.org/markup-compatibility/2006">
              <mc:Choice xmlns:v="urn:schemas-microsoft-com:vml" Requires="v">
                <p:oleObj spid="_x0000_s21535" r:id="rId3" imgW="4285714" imgH="5714286" progId="">
                  <p:embed/>
                </p:oleObj>
              </mc:Choice>
              <mc:Fallback>
                <p:oleObj r:id="rId3" imgW="4285714" imgH="571428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200" y="2571750"/>
                        <a:ext cx="2847832" cy="3787472"/>
                      </a:xfrm>
                      <a:prstGeom prst="rect">
                        <a:avLst/>
                      </a:prstGeom>
                      <a:noFill/>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87099" y="1234440"/>
            <a:ext cx="8402477" cy="4832093"/>
          </a:xfrm>
          <a:prstGeom prst="rect">
            <a:avLst/>
          </a:prstGeom>
        </p:spPr>
        <p:txBody>
          <a:bodyPr wrap="square">
            <a:spAutoFit/>
          </a:bodyPr>
          <a:lstStyle/>
          <a:p>
            <a:r>
              <a:rPr lang="de-DE" sz="2800" b="1" dirty="0"/>
              <a:t>Zur Beruhigung / Distanzfindung bei Problemen, auf die man hastig reagiert. Hilft Menschen, die sich in Schwierigkeiten verstrickt haben und sich durch Ruhelosigkeit immer mehr verheddern!</a:t>
            </a:r>
            <a:br>
              <a:rPr lang="de-DE" sz="2800" b="1" dirty="0"/>
            </a:br>
            <a:r>
              <a:rPr lang="de-DE" sz="2800" b="1" dirty="0"/>
              <a:t>Alles wird klar und rückt an seinen Platz. Ruhe und Konzentration aufs Wesentliche. Geradlinig wissen was man will und was nicht</a:t>
            </a:r>
            <a:endParaRPr lang="de-DE" sz="2800" dirty="0"/>
          </a:p>
          <a:p>
            <a:r>
              <a:rPr lang="de-DE" sz="2800" b="1" dirty="0"/>
              <a:t>Gegen psychische Parasiten;  gegen Mobbing schützt davor die Opferrolle übernehmen zu wollen</a:t>
            </a:r>
            <a:endParaRPr lang="de-DE" sz="2800" dirty="0"/>
          </a:p>
          <a:p>
            <a:r>
              <a:rPr lang="de-DE" sz="2800" b="1" dirty="0"/>
              <a:t/>
            </a:r>
            <a:br>
              <a:rPr lang="de-DE" sz="2800" b="1" dirty="0"/>
            </a:br>
            <a:r>
              <a:rPr lang="de-DE" sz="2800" b="1" dirty="0" err="1"/>
              <a:t>Übereregt</a:t>
            </a:r>
            <a:r>
              <a:rPr lang="de-DE" sz="2800" b="1" dirty="0"/>
              <a:t>, hyperaktiv und überspannt </a:t>
            </a:r>
            <a:endParaRPr lang="de-DE" sz="2800" dirty="0"/>
          </a:p>
        </p:txBody>
      </p:sp>
      <p:sp>
        <p:nvSpPr>
          <p:cNvPr id="3" name="Rechteck 2"/>
          <p:cNvSpPr/>
          <p:nvPr/>
        </p:nvSpPr>
        <p:spPr>
          <a:xfrm>
            <a:off x="487099" y="374150"/>
            <a:ext cx="5643091" cy="523220"/>
          </a:xfrm>
          <a:prstGeom prst="rect">
            <a:avLst/>
          </a:prstGeom>
        </p:spPr>
        <p:txBody>
          <a:bodyPr wrap="none">
            <a:spAutoFit/>
          </a:bodyPr>
          <a:lstStyle/>
          <a:p>
            <a:pPr lvl="0" defTabSz="914400" fontAlgn="base">
              <a:spcBef>
                <a:spcPct val="0"/>
              </a:spcBef>
              <a:spcAft>
                <a:spcPct val="0"/>
              </a:spcAft>
            </a:pPr>
            <a:r>
              <a:rPr lang="de-DE" sz="2800" b="1" dirty="0">
                <a:latin typeface="Arial" pitchFamily="34" charset="0"/>
                <a:ea typeface="Times New Roman" pitchFamily="18" charset="0"/>
                <a:cs typeface="Arial" pitchFamily="34" charset="0"/>
              </a:rPr>
              <a:t>Nr. 17	</a:t>
            </a:r>
            <a:r>
              <a:rPr lang="de-DE" sz="2800" b="1" dirty="0" err="1">
                <a:latin typeface="Arial" pitchFamily="34" charset="0"/>
                <a:ea typeface="Times New Roman" pitchFamily="18" charset="0"/>
                <a:cs typeface="Arial" pitchFamily="34" charset="0"/>
              </a:rPr>
              <a:t>Levisticum</a:t>
            </a:r>
            <a:r>
              <a:rPr lang="de-DE" sz="2800" b="1" dirty="0">
                <a:latin typeface="Arial" pitchFamily="34" charset="0"/>
                <a:ea typeface="Times New Roman" pitchFamily="18" charset="0"/>
                <a:cs typeface="Arial" pitchFamily="34" charset="0"/>
              </a:rPr>
              <a:t> </a:t>
            </a:r>
            <a:r>
              <a:rPr lang="de-DE" sz="2800" b="1" dirty="0" err="1">
                <a:latin typeface="Arial" pitchFamily="34" charset="0"/>
                <a:ea typeface="Times New Roman" pitchFamily="18" charset="0"/>
                <a:cs typeface="Arial" pitchFamily="34" charset="0"/>
              </a:rPr>
              <a:t>Officinale</a:t>
            </a:r>
            <a:endParaRPr lang="de-DE" sz="1600" dirty="0">
              <a:latin typeface="Arial" pitchFamily="34" charset="0"/>
            </a:endParaRPr>
          </a:p>
        </p:txBody>
      </p:sp>
    </p:spTree>
    <p:extLst>
      <p:ext uri="{BB962C8B-B14F-4D97-AF65-F5344CB8AC3E}">
        <p14:creationId xmlns:p14="http://schemas.microsoft.com/office/powerpoint/2010/main" val="27381078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17849524"/>
              </p:ext>
            </p:extLst>
          </p:nvPr>
        </p:nvGraphicFramePr>
        <p:xfrm>
          <a:off x="0" y="1210310"/>
          <a:ext cx="10194010" cy="4779010"/>
        </p:xfrm>
        <a:graphic>
          <a:graphicData uri="http://schemas.openxmlformats.org/presentationml/2006/ole">
            <mc:AlternateContent xmlns:mc="http://schemas.openxmlformats.org/markup-compatibility/2006">
              <mc:Choice xmlns:v="urn:schemas-microsoft-com:vml" Requires="v">
                <p:oleObj spid="_x0000_s13345" name="Dokument" r:id="rId4" imgW="7124700" imgH="3340100" progId="Word.Document.12">
                  <p:embed/>
                </p:oleObj>
              </mc:Choice>
              <mc:Fallback>
                <p:oleObj name="Dokument" r:id="rId4" imgW="7124700" imgH="3340100" progId="Word.Document.12">
                  <p:embed/>
                  <p:pic>
                    <p:nvPicPr>
                      <p:cNvPr id="0" name=""/>
                      <p:cNvPicPr/>
                      <p:nvPr/>
                    </p:nvPicPr>
                    <p:blipFill>
                      <a:blip r:embed="rId5"/>
                      <a:stretch>
                        <a:fillRect/>
                      </a:stretch>
                    </p:blipFill>
                    <p:spPr>
                      <a:xfrm>
                        <a:off x="0" y="1210310"/>
                        <a:ext cx="10194010" cy="4779010"/>
                      </a:xfrm>
                      <a:prstGeom prst="rect">
                        <a:avLst/>
                      </a:prstGeom>
                    </p:spPr>
                  </p:pic>
                </p:oleObj>
              </mc:Fallback>
            </mc:AlternateContent>
          </a:graphicData>
        </a:graphic>
      </p:graphicFrame>
    </p:spTree>
    <p:extLst>
      <p:ext uri="{BB962C8B-B14F-4D97-AF65-F5344CB8AC3E}">
        <p14:creationId xmlns:p14="http://schemas.microsoft.com/office/powerpoint/2010/main" val="20742652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217534836"/>
              </p:ext>
            </p:extLst>
          </p:nvPr>
        </p:nvGraphicFramePr>
        <p:xfrm>
          <a:off x="0" y="1267460"/>
          <a:ext cx="10194010" cy="4779010"/>
        </p:xfrm>
        <a:graphic>
          <a:graphicData uri="http://schemas.openxmlformats.org/presentationml/2006/ole">
            <mc:AlternateContent xmlns:mc="http://schemas.openxmlformats.org/markup-compatibility/2006">
              <mc:Choice xmlns:v="urn:schemas-microsoft-com:vml" Requires="v">
                <p:oleObj spid="_x0000_s14369" name="Dokument" r:id="rId4" imgW="7124700" imgH="3340100" progId="Word.Document.12">
                  <p:embed/>
                </p:oleObj>
              </mc:Choice>
              <mc:Fallback>
                <p:oleObj name="Dokument" r:id="rId4" imgW="7124700" imgH="3340100" progId="Word.Document.12">
                  <p:embed/>
                  <p:pic>
                    <p:nvPicPr>
                      <p:cNvPr id="0" name=""/>
                      <p:cNvPicPr/>
                      <p:nvPr/>
                    </p:nvPicPr>
                    <p:blipFill>
                      <a:blip r:embed="rId5"/>
                      <a:stretch>
                        <a:fillRect/>
                      </a:stretch>
                    </p:blipFill>
                    <p:spPr>
                      <a:xfrm>
                        <a:off x="0" y="1267460"/>
                        <a:ext cx="10194010" cy="4779010"/>
                      </a:xfrm>
                      <a:prstGeom prst="rect">
                        <a:avLst/>
                      </a:prstGeom>
                    </p:spPr>
                  </p:pic>
                </p:oleObj>
              </mc:Fallback>
            </mc:AlternateContent>
          </a:graphicData>
        </a:graphic>
      </p:graphicFrame>
    </p:spTree>
    <p:extLst>
      <p:ext uri="{BB962C8B-B14F-4D97-AF65-F5344CB8AC3E}">
        <p14:creationId xmlns:p14="http://schemas.microsoft.com/office/powerpoint/2010/main" val="146178869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095157164"/>
              </p:ext>
            </p:extLst>
          </p:nvPr>
        </p:nvGraphicFramePr>
        <p:xfrm>
          <a:off x="0" y="534670"/>
          <a:ext cx="10181426" cy="5626100"/>
        </p:xfrm>
        <a:graphic>
          <a:graphicData uri="http://schemas.openxmlformats.org/presentationml/2006/ole">
            <mc:AlternateContent xmlns:mc="http://schemas.openxmlformats.org/markup-compatibility/2006">
              <mc:Choice xmlns:v="urn:schemas-microsoft-com:vml" Requires="v">
                <p:oleObj spid="_x0000_s15393" name="Dokument" r:id="rId4" imgW="7124700" imgH="3937000" progId="Word.Document.12">
                  <p:embed/>
                </p:oleObj>
              </mc:Choice>
              <mc:Fallback>
                <p:oleObj name="Dokument" r:id="rId4" imgW="7124700" imgH="3937000" progId="Word.Document.12">
                  <p:embed/>
                  <p:pic>
                    <p:nvPicPr>
                      <p:cNvPr id="0" name=""/>
                      <p:cNvPicPr/>
                      <p:nvPr/>
                    </p:nvPicPr>
                    <p:blipFill>
                      <a:blip r:embed="rId5"/>
                      <a:stretch>
                        <a:fillRect/>
                      </a:stretch>
                    </p:blipFill>
                    <p:spPr>
                      <a:xfrm>
                        <a:off x="0" y="534670"/>
                        <a:ext cx="10181426" cy="5626100"/>
                      </a:xfrm>
                      <a:prstGeom prst="rect">
                        <a:avLst/>
                      </a:prstGeom>
                    </p:spPr>
                  </p:pic>
                </p:oleObj>
              </mc:Fallback>
            </mc:AlternateContent>
          </a:graphicData>
        </a:graphic>
      </p:graphicFrame>
    </p:spTree>
    <p:extLst>
      <p:ext uri="{BB962C8B-B14F-4D97-AF65-F5344CB8AC3E}">
        <p14:creationId xmlns:p14="http://schemas.microsoft.com/office/powerpoint/2010/main" val="7900925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954308655"/>
              </p:ext>
            </p:extLst>
          </p:nvPr>
        </p:nvGraphicFramePr>
        <p:xfrm>
          <a:off x="-1" y="1132728"/>
          <a:ext cx="10125303" cy="4746800"/>
        </p:xfrm>
        <a:graphic>
          <a:graphicData uri="http://schemas.openxmlformats.org/presentationml/2006/ole">
            <mc:AlternateContent xmlns:mc="http://schemas.openxmlformats.org/markup-compatibility/2006">
              <mc:Choice xmlns:v="urn:schemas-microsoft-com:vml" Requires="v">
                <p:oleObj spid="_x0000_s34835" name="Dokument" r:id="rId4" imgW="7124700" imgH="3340100" progId="Word.Document.12">
                  <p:embed/>
                </p:oleObj>
              </mc:Choice>
              <mc:Fallback>
                <p:oleObj name="Dokument" r:id="rId4" imgW="7124700" imgH="3340100" progId="Word.Document.12">
                  <p:embed/>
                  <p:pic>
                    <p:nvPicPr>
                      <p:cNvPr id="0" name=""/>
                      <p:cNvPicPr/>
                      <p:nvPr/>
                    </p:nvPicPr>
                    <p:blipFill>
                      <a:blip r:embed="rId5"/>
                      <a:stretch>
                        <a:fillRect/>
                      </a:stretch>
                    </p:blipFill>
                    <p:spPr>
                      <a:xfrm>
                        <a:off x="-1" y="1132728"/>
                        <a:ext cx="10125303" cy="4746800"/>
                      </a:xfrm>
                      <a:prstGeom prst="rect">
                        <a:avLst/>
                      </a:prstGeom>
                    </p:spPr>
                  </p:pic>
                </p:oleObj>
              </mc:Fallback>
            </mc:AlternateContent>
          </a:graphicData>
        </a:graphic>
      </p:graphicFrame>
    </p:spTree>
    <p:extLst>
      <p:ext uri="{BB962C8B-B14F-4D97-AF65-F5344CB8AC3E}">
        <p14:creationId xmlns:p14="http://schemas.microsoft.com/office/powerpoint/2010/main" val="424856599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oeniculum vulga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338" y="0"/>
            <a:ext cx="5272088" cy="7029450"/>
          </a:xfrm>
          <a:prstGeom prst="rect">
            <a:avLst/>
          </a:prstGeom>
          <a:noFill/>
          <a:extLst>
            <a:ext uri="{909E8E84-426E-40dd-AFC4-6F175D3DCCD1}">
              <a14:hiddenFill xmlns:a14="http://schemas.microsoft.com/office/drawing/2010/main">
                <a:solidFill>
                  <a:srgbClr val="FFFFFF"/>
                </a:solidFill>
              </a14:hiddenFill>
            </a:ext>
          </a:extLst>
        </p:spPr>
      </p:pic>
      <p:pic>
        <p:nvPicPr>
          <p:cNvPr id="313347" name="Picture 3" descr="Foeniculum vulga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5272088" cy="7029450"/>
          </a:xfrm>
          <a:prstGeom prst="rect">
            <a:avLst/>
          </a:prstGeom>
          <a:noFill/>
          <a:extLst>
            <a:ext uri="{909E8E84-426E-40dd-AFC4-6F175D3DCCD1}">
              <a14:hiddenFill xmlns:a14="http://schemas.microsoft.com/office/drawing/2010/main">
                <a:solidFill>
                  <a:srgbClr val="FFFFFF"/>
                </a:solidFill>
              </a14:hiddenFill>
            </a:ext>
          </a:extLst>
        </p:spPr>
      </p:pic>
      <p:sp>
        <p:nvSpPr>
          <p:cNvPr id="313348" name="Text Box 4"/>
          <p:cNvSpPr txBox="1">
            <a:spLocks noChangeArrowheads="1"/>
          </p:cNvSpPr>
          <p:nvPr/>
        </p:nvSpPr>
        <p:spPr bwMode="auto">
          <a:xfrm>
            <a:off x="6443663" y="6165850"/>
            <a:ext cx="20176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Foeniculum</a:t>
            </a:r>
            <a:r>
              <a:rPr lang="de-DE" dirty="0"/>
              <a:t> </a:t>
            </a:r>
            <a:r>
              <a:rPr lang="de-DE" dirty="0" err="1"/>
              <a:t>vulgare</a:t>
            </a:r>
            <a:endParaRPr lang="de-DE" dirty="0"/>
          </a:p>
        </p:txBody>
      </p:sp>
    </p:spTree>
    <p:extLst>
      <p:ext uri="{BB962C8B-B14F-4D97-AF65-F5344CB8AC3E}">
        <p14:creationId xmlns:p14="http://schemas.microsoft.com/office/powerpoint/2010/main" val="180165369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560070" y="274638"/>
            <a:ext cx="7955280" cy="1868487"/>
          </a:xfrm>
        </p:spPr>
        <p:txBody>
          <a:bodyPr>
            <a:noAutofit/>
          </a:bodyPr>
          <a:lstStyle/>
          <a:p>
            <a:pPr algn="l"/>
            <a:r>
              <a:rPr lang="de-DE" sz="2000" b="1" dirty="0"/>
              <a:t>Nr. 14 </a:t>
            </a:r>
            <a:r>
              <a:rPr lang="de-DE" sz="2000" b="1" dirty="0" err="1"/>
              <a:t>Foeniculum</a:t>
            </a:r>
            <a:r>
              <a:rPr lang="de-DE" sz="2000" b="1" dirty="0"/>
              <a:t/>
            </a:r>
            <a:br>
              <a:rPr lang="de-DE" sz="2000" b="1" dirty="0"/>
            </a:br>
            <a:r>
              <a:rPr lang="de-DE" sz="2000" dirty="0"/>
              <a:t/>
            </a:r>
            <a:br>
              <a:rPr lang="de-DE" sz="2000" dirty="0"/>
            </a:br>
            <a:r>
              <a:rPr lang="de-DE" sz="2000" dirty="0"/>
              <a:t>Hilft bei Einsamkeitsgefühlen, seelischer Erstarrung und </a:t>
            </a:r>
            <a:r>
              <a:rPr lang="de-DE" sz="2000" dirty="0" smtClean="0"/>
              <a:t>zum</a:t>
            </a:r>
            <a:br>
              <a:rPr lang="de-DE" sz="2000" dirty="0" smtClean="0"/>
            </a:br>
            <a:r>
              <a:rPr lang="de-DE" sz="2000" dirty="0" smtClean="0"/>
              <a:t>Einordnen </a:t>
            </a:r>
            <a:r>
              <a:rPr lang="de-DE" sz="2000" dirty="0"/>
              <a:t>und Verarbeiten von Gefühlen.</a:t>
            </a:r>
            <a:br>
              <a:rPr lang="de-DE" sz="2000" dirty="0"/>
            </a:br>
            <a:r>
              <a:rPr lang="de-DE" sz="2000" dirty="0"/>
              <a:t> </a:t>
            </a:r>
            <a:br>
              <a:rPr lang="de-DE" sz="2000" dirty="0"/>
            </a:br>
            <a:r>
              <a:rPr lang="de-DE" sz="2000" dirty="0"/>
              <a:t>verunsichert, heimatlos und einsam durch innere Instabilität und </a:t>
            </a:r>
            <a:br>
              <a:rPr lang="de-DE" sz="2000" dirty="0"/>
            </a:br>
            <a:r>
              <a:rPr lang="de-DE" sz="2000" dirty="0"/>
              <a:t>den Mangel an Geborgenheit und Umsorgt sein</a:t>
            </a:r>
          </a:p>
        </p:txBody>
      </p:sp>
      <p:graphicFrame>
        <p:nvGraphicFramePr>
          <p:cNvPr id="4" name="Tabelle 3"/>
          <p:cNvGraphicFramePr>
            <a:graphicFrameLocks noGrp="1"/>
          </p:cNvGraphicFramePr>
          <p:nvPr>
            <p:extLst>
              <p:ext uri="{D42A27DB-BD31-4B8C-83A1-F6EECF244321}">
                <p14:modId xmlns:p14="http://schemas.microsoft.com/office/powerpoint/2010/main" val="1001861314"/>
              </p:ext>
            </p:extLst>
          </p:nvPr>
        </p:nvGraphicFramePr>
        <p:xfrm>
          <a:off x="1895452" y="2606040"/>
          <a:ext cx="6334148" cy="3901440"/>
        </p:xfrm>
        <a:graphic>
          <a:graphicData uri="http://schemas.openxmlformats.org/drawingml/2006/table">
            <a:tbl>
              <a:tblPr/>
              <a:tblGrid>
                <a:gridCol w="2220808"/>
                <a:gridCol w="4113340"/>
              </a:tblGrid>
              <a:tr h="2751786">
                <a:tc>
                  <a:txBody>
                    <a:bodyPr/>
                    <a:lstStyle/>
                    <a:p>
                      <a:pPr algn="l">
                        <a:spcAft>
                          <a:spcPts val="0"/>
                        </a:spcAft>
                      </a:pPr>
                      <a:endParaRPr lang="it-IT" sz="1200" dirty="0">
                        <a:latin typeface="Arial"/>
                        <a:ea typeface="Times New Roman"/>
                        <a:cs typeface="Times New Roman"/>
                      </a:endParaRPr>
                    </a:p>
                    <a:p>
                      <a:pPr algn="l">
                        <a:spcAft>
                          <a:spcPts val="0"/>
                        </a:spcAft>
                      </a:pPr>
                      <a:r>
                        <a:rPr lang="de-DE" sz="1200" dirty="0">
                          <a:latin typeface="Times New Roman"/>
                          <a:ea typeface="Times New Roman"/>
                          <a:cs typeface="Times New Roman"/>
                        </a:rPr>
                        <a:t/>
                      </a:r>
                      <a:br>
                        <a:rPr lang="de-DE" sz="1200" dirty="0">
                          <a:latin typeface="Times New Roman"/>
                          <a:ea typeface="Times New Roman"/>
                          <a:cs typeface="Times New Roman"/>
                        </a:rPr>
                      </a:br>
                      <a:endParaRPr lang="de-DE"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de-DE" sz="1600" dirty="0">
                        <a:latin typeface="Times New Roman"/>
                        <a:ea typeface="Times New Roman"/>
                        <a:cs typeface="Times New Roman"/>
                      </a:endParaRPr>
                    </a:p>
                    <a:p>
                      <a:pPr algn="l">
                        <a:spcAft>
                          <a:spcPts val="0"/>
                        </a:spcAft>
                      </a:pPr>
                      <a:r>
                        <a:rPr lang="de-DE" sz="2000" i="1" dirty="0">
                          <a:solidFill>
                            <a:srgbClr val="FFFF00"/>
                          </a:solidFill>
                          <a:latin typeface="Arial"/>
                          <a:ea typeface="Times New Roman"/>
                          <a:cs typeface="Times New Roman"/>
                        </a:rPr>
                        <a:t>Mittelbild: </a:t>
                      </a:r>
                      <a:r>
                        <a:rPr lang="de-DE" sz="2000" dirty="0">
                          <a:solidFill>
                            <a:srgbClr val="FFFF00"/>
                          </a:solidFill>
                          <a:latin typeface="Arial"/>
                          <a:ea typeface="Times New Roman"/>
                          <a:cs typeface="Times New Roman"/>
                        </a:rPr>
                        <a:t>Verdauungsstörungen</a:t>
                      </a:r>
                      <a:r>
                        <a:rPr lang="de-DE" sz="2000" i="1" dirty="0">
                          <a:solidFill>
                            <a:srgbClr val="FFFF00"/>
                          </a:solidFill>
                          <a:latin typeface="Arial"/>
                          <a:ea typeface="Times New Roman"/>
                          <a:cs typeface="Times New Roman"/>
                        </a:rPr>
                        <a:t> </a:t>
                      </a:r>
                      <a:r>
                        <a:rPr lang="de-DE" sz="2000" dirty="0">
                          <a:solidFill>
                            <a:srgbClr val="FFFF00"/>
                          </a:solidFill>
                          <a:latin typeface="Arial"/>
                          <a:ea typeface="Times New Roman"/>
                          <a:cs typeface="Times New Roman"/>
                        </a:rPr>
                        <a:t>der Kleinkinder, löst Magen‑ und Darmkrämpfe, treibt Blähungen, </a:t>
                      </a:r>
                      <a:r>
                        <a:rPr lang="de-DE" sz="2000" dirty="0" err="1">
                          <a:solidFill>
                            <a:srgbClr val="FFFF00"/>
                          </a:solidFill>
                          <a:latin typeface="Arial"/>
                          <a:ea typeface="Times New Roman"/>
                          <a:cs typeface="Times New Roman"/>
                        </a:rPr>
                        <a:t>Expectorans</a:t>
                      </a:r>
                      <a:r>
                        <a:rPr lang="de-DE" sz="2000" dirty="0">
                          <a:solidFill>
                            <a:srgbClr val="FFFF00"/>
                          </a:solidFill>
                          <a:latin typeface="Arial"/>
                          <a:ea typeface="Times New Roman"/>
                          <a:cs typeface="Times New Roman"/>
                        </a:rPr>
                        <a:t> bei Katarrhen der Bronchien, fördert die Milchsekretion der stillenden Mütter, äußerlich zur Kräftigung der Augen</a:t>
                      </a:r>
                      <a:endParaRPr lang="de-DE" sz="2000" dirty="0">
                        <a:solidFill>
                          <a:srgbClr val="FFFF00"/>
                        </a:solidFill>
                        <a:latin typeface="Times New Roman"/>
                        <a:ea typeface="Times New Roman"/>
                        <a:cs typeface="Times New Roman"/>
                      </a:endParaRPr>
                    </a:p>
                    <a:p>
                      <a:pPr algn="l">
                        <a:spcAft>
                          <a:spcPts val="0"/>
                        </a:spcAft>
                      </a:pPr>
                      <a:r>
                        <a:rPr lang="de-DE" sz="2000" i="1" dirty="0">
                          <a:solidFill>
                            <a:srgbClr val="FFFF00"/>
                          </a:solidFill>
                          <a:latin typeface="Arial"/>
                          <a:ea typeface="Times New Roman"/>
                          <a:cs typeface="Times New Roman"/>
                        </a:rPr>
                        <a:t>Anwendung:</a:t>
                      </a:r>
                      <a:r>
                        <a:rPr lang="de-DE" sz="2000" dirty="0">
                          <a:solidFill>
                            <a:srgbClr val="FFFF00"/>
                          </a:solidFill>
                          <a:latin typeface="Arial"/>
                          <a:ea typeface="Times New Roman"/>
                          <a:cs typeface="Times New Roman"/>
                        </a:rPr>
                        <a:t> mehrmals täglich 5‑20 Tropfen der Essenz im Löffel Wasser, 1:3 mit Wasser verdünnt zu Augenbädern</a:t>
                      </a:r>
                      <a:endParaRPr lang="de-DE" sz="2000" dirty="0">
                        <a:solidFill>
                          <a:srgbClr val="FFFF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265" name="Picture 1"/>
          <p:cNvPicPr>
            <a:picLocks noChangeAspect="1" noChangeArrowheads="1"/>
          </p:cNvPicPr>
          <p:nvPr/>
        </p:nvPicPr>
        <p:blipFill>
          <a:blip r:embed="rId2" cstate="print"/>
          <a:srcRect/>
          <a:stretch>
            <a:fillRect/>
          </a:stretch>
        </p:blipFill>
        <p:spPr bwMode="auto">
          <a:xfrm>
            <a:off x="305412" y="3143248"/>
            <a:ext cx="3139442" cy="2354582"/>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87099" y="1083172"/>
            <a:ext cx="7845792" cy="4401205"/>
          </a:xfrm>
          <a:prstGeom prst="rect">
            <a:avLst/>
          </a:prstGeom>
        </p:spPr>
        <p:txBody>
          <a:bodyPr wrap="square">
            <a:spAutoFit/>
          </a:bodyPr>
          <a:lstStyle/>
          <a:p>
            <a:r>
              <a:rPr lang="de-DE" sz="2000" b="1" dirty="0"/>
              <a:t>Hilft bei Einsamkeitsgefühlen, seelischer Erstarrung und zum </a:t>
            </a:r>
            <a:br>
              <a:rPr lang="de-DE" sz="2000" b="1" dirty="0"/>
            </a:br>
            <a:r>
              <a:rPr lang="de-DE" sz="2000" b="1" dirty="0"/>
              <a:t>Einordnen und Verarbeiten von Gefühlen! Verleiht Schutz für zarte Wesen, die für andere nicht immer gleich zu erkennen sind.</a:t>
            </a:r>
          </a:p>
          <a:p>
            <a:r>
              <a:rPr lang="de-DE" sz="2000" b="1" dirty="0"/>
              <a:t>Steht in Verbindung mit dem  Mond, stabilisiert die Gefühle vor dem Vollmond	</a:t>
            </a:r>
          </a:p>
          <a:p>
            <a:r>
              <a:rPr lang="de-DE" sz="2000" b="1" dirty="0"/>
              <a:t>zart, unwissend, ungeschützt</a:t>
            </a:r>
          </a:p>
          <a:p>
            <a:r>
              <a:rPr lang="de-DE" sz="2000" b="1" dirty="0"/>
              <a:t>verleiht Schutz für zarte Wesen</a:t>
            </a:r>
          </a:p>
          <a:p>
            <a:r>
              <a:rPr lang="de-DE" sz="2000" b="1" dirty="0"/>
              <a:t>trotz Zartheit in dieser Welt gut leben könne</a:t>
            </a:r>
          </a:p>
          <a:p>
            <a:r>
              <a:rPr lang="de-DE" sz="2000" b="1" dirty="0"/>
              <a:t>für Kristall Kinder, für Menschen, die noch sensibel sind für Menschen, die sich den spirituellen Pfad öffnen und „alles“ spüren</a:t>
            </a:r>
          </a:p>
          <a:p>
            <a:r>
              <a:rPr lang="de-DE" sz="2000" b="1" dirty="0"/>
              <a:t>für Männer geeignet, die ihre sanfte Seite annehmen möchten</a:t>
            </a:r>
          </a:p>
          <a:p>
            <a:r>
              <a:rPr lang="de-DE" sz="2000" b="1" dirty="0"/>
              <a:t>		</a:t>
            </a:r>
            <a:br>
              <a:rPr lang="de-DE" sz="2000" b="1" dirty="0"/>
            </a:br>
            <a:r>
              <a:rPr lang="de-DE" sz="2000" b="1" dirty="0"/>
              <a:t> </a:t>
            </a:r>
            <a:r>
              <a:rPr lang="de-DE" sz="2000" b="1" dirty="0" smtClean="0"/>
              <a:t>verunsichert</a:t>
            </a:r>
            <a:r>
              <a:rPr lang="de-DE" sz="2000" b="1" dirty="0"/>
              <a:t>, heimatlos und einsam durch innere Instabilität und </a:t>
            </a:r>
            <a:br>
              <a:rPr lang="de-DE" sz="2000" b="1" dirty="0"/>
            </a:br>
            <a:r>
              <a:rPr lang="de-DE" sz="2000" b="1" dirty="0"/>
              <a:t>den Mangel an Geborgenheit und Umsorgt sein</a:t>
            </a:r>
          </a:p>
        </p:txBody>
      </p:sp>
      <p:sp>
        <p:nvSpPr>
          <p:cNvPr id="3" name="Rechteck 2"/>
          <p:cNvSpPr/>
          <p:nvPr/>
        </p:nvSpPr>
        <p:spPr>
          <a:xfrm>
            <a:off x="487099" y="183466"/>
            <a:ext cx="4572000" cy="954107"/>
          </a:xfrm>
          <a:prstGeom prst="rect">
            <a:avLst/>
          </a:prstGeom>
        </p:spPr>
        <p:txBody>
          <a:bodyPr>
            <a:spAutoFit/>
          </a:bodyPr>
          <a:lstStyle/>
          <a:p>
            <a:r>
              <a:rPr lang="de-DE" sz="2800" b="1" dirty="0"/>
              <a:t>Nr. 14 </a:t>
            </a:r>
            <a:r>
              <a:rPr lang="de-DE" sz="2800" b="1" dirty="0" err="1"/>
              <a:t>Foeniculum</a:t>
            </a:r>
            <a:r>
              <a:rPr lang="de-DE" sz="2800" b="1" dirty="0"/>
              <a:t/>
            </a:r>
            <a:br>
              <a:rPr lang="de-DE" sz="2800" b="1" dirty="0"/>
            </a:br>
            <a:endParaRPr lang="de-DE" sz="2800" dirty="0"/>
          </a:p>
        </p:txBody>
      </p:sp>
    </p:spTree>
    <p:extLst>
      <p:ext uri="{BB962C8B-B14F-4D97-AF65-F5344CB8AC3E}">
        <p14:creationId xmlns:p14="http://schemas.microsoft.com/office/powerpoint/2010/main" val="23493356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571022675"/>
              </p:ext>
            </p:extLst>
          </p:nvPr>
        </p:nvGraphicFramePr>
        <p:xfrm>
          <a:off x="0" y="1342007"/>
          <a:ext cx="10198014" cy="4380965"/>
        </p:xfrm>
        <a:graphic>
          <a:graphicData uri="http://schemas.openxmlformats.org/presentationml/2006/ole">
            <mc:AlternateContent xmlns:mc="http://schemas.openxmlformats.org/markup-compatibility/2006">
              <mc:Choice xmlns:v="urn:schemas-microsoft-com:vml" Requires="v">
                <p:oleObj spid="_x0000_s35859" name="Dokument" r:id="rId4" imgW="7124700" imgH="3060700" progId="Word.Document.12">
                  <p:embed/>
                </p:oleObj>
              </mc:Choice>
              <mc:Fallback>
                <p:oleObj name="Dokument" r:id="rId4" imgW="7124700" imgH="3060700" progId="Word.Document.12">
                  <p:embed/>
                  <p:pic>
                    <p:nvPicPr>
                      <p:cNvPr id="0" name=""/>
                      <p:cNvPicPr/>
                      <p:nvPr/>
                    </p:nvPicPr>
                    <p:blipFill>
                      <a:blip r:embed="rId5"/>
                      <a:stretch>
                        <a:fillRect/>
                      </a:stretch>
                    </p:blipFill>
                    <p:spPr>
                      <a:xfrm>
                        <a:off x="0" y="1342007"/>
                        <a:ext cx="10198014" cy="4380965"/>
                      </a:xfrm>
                      <a:prstGeom prst="rect">
                        <a:avLst/>
                      </a:prstGeom>
                    </p:spPr>
                  </p:pic>
                </p:oleObj>
              </mc:Fallback>
            </mc:AlternateContent>
          </a:graphicData>
        </a:graphic>
      </p:graphicFrame>
    </p:spTree>
    <p:extLst>
      <p:ext uri="{BB962C8B-B14F-4D97-AF65-F5344CB8AC3E}">
        <p14:creationId xmlns:p14="http://schemas.microsoft.com/office/powerpoint/2010/main" val="14323969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85720" y="381000"/>
            <a:ext cx="8572560" cy="762000"/>
          </a:xfrm>
          <a:solidFill>
            <a:srgbClr val="6E7ED0">
              <a:alpha val="66000"/>
            </a:srgbClr>
          </a:solidFill>
        </p:spPr>
        <p:style>
          <a:lnRef idx="3">
            <a:schemeClr val="lt1"/>
          </a:lnRef>
          <a:fillRef idx="1">
            <a:schemeClr val="accent1"/>
          </a:fillRef>
          <a:effectRef idx="1">
            <a:schemeClr val="accent1"/>
          </a:effectRef>
          <a:fontRef idx="minor">
            <a:schemeClr val="lt1"/>
          </a:fontRef>
        </p:style>
        <p:txBody>
          <a:bodyPr/>
          <a:lstStyle/>
          <a:p>
            <a:pPr eaLnBrk="1" hangingPunct="1"/>
            <a:r>
              <a:rPr lang="de-DE" dirty="0" smtClean="0"/>
              <a:t>Stärkung der „Ich-Kräfte“</a:t>
            </a:r>
          </a:p>
        </p:txBody>
      </p:sp>
      <p:graphicFrame>
        <p:nvGraphicFramePr>
          <p:cNvPr id="5" name="Tabellenplatzhalter 4"/>
          <p:cNvGraphicFramePr>
            <a:graphicFrameLocks noGrp="1"/>
          </p:cNvGraphicFramePr>
          <p:nvPr>
            <p:ph type="tbl" idx="1"/>
            <p:extLst>
              <p:ext uri="{D42A27DB-BD31-4B8C-83A1-F6EECF244321}">
                <p14:modId xmlns:p14="http://schemas.microsoft.com/office/powerpoint/2010/main" val="2844185554"/>
              </p:ext>
            </p:extLst>
          </p:nvPr>
        </p:nvGraphicFramePr>
        <p:xfrm>
          <a:off x="285722" y="1214423"/>
          <a:ext cx="8669367" cy="5455772"/>
        </p:xfrm>
        <a:graphic>
          <a:graphicData uri="http://schemas.openxmlformats.org/drawingml/2006/table">
            <a:tbl>
              <a:tblPr firstRow="1" bandRow="1">
                <a:tableStyleId>{5C22544A-7EE6-4342-B048-85BDC9FD1C3A}</a:tableStyleId>
              </a:tblPr>
              <a:tblGrid>
                <a:gridCol w="2571766"/>
                <a:gridCol w="2571768"/>
                <a:gridCol w="3525833"/>
              </a:tblGrid>
              <a:tr h="1481765">
                <a:tc>
                  <a:txBody>
                    <a:bodyPr/>
                    <a:lstStyle/>
                    <a:p>
                      <a:pPr marL="0" marR="0" indent="0" algn="l" rtl="0" eaLnBrk="1" fontAlgn="base" latinLnBrk="0" hangingPunct="1">
                        <a:spcBef>
                          <a:spcPts val="384"/>
                        </a:spcBef>
                        <a:spcAft>
                          <a:spcPts val="0"/>
                        </a:spcAft>
                      </a:pPr>
                      <a:r>
                        <a:rPr lang="de-DE" sz="1600" b="0" i="0" u="none" strike="noStrike" kern="1200" baseline="0" dirty="0">
                          <a:solidFill>
                            <a:schemeClr val="tx1"/>
                          </a:solidFill>
                          <a:latin typeface="+mj-lt"/>
                          <a:cs typeface="Times New Roman"/>
                        </a:rPr>
                        <a:t>verkrampft und innerlich verletzt. </a:t>
                      </a:r>
                      <a:endParaRPr lang="de-DE" sz="1600" b="0" i="0" u="none" strike="noStrike" kern="1200"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it-IT" sz="2000" b="0" i="0" u="none" strike="noStrike" kern="1200" baseline="0" dirty="0">
                          <a:solidFill>
                            <a:schemeClr val="hlink"/>
                          </a:solidFill>
                          <a:latin typeface="+mj-lt"/>
                          <a:cs typeface="Times New Roman"/>
                        </a:rPr>
                        <a:t>Chamomilla romana </a:t>
                      </a:r>
                      <a:r>
                        <a:rPr lang="it-IT" sz="2000" b="0" i="0" u="none" strike="noStrike" kern="1200" baseline="0" dirty="0" err="1">
                          <a:solidFill>
                            <a:schemeClr val="hlink"/>
                          </a:solidFill>
                          <a:latin typeface="+mj-lt"/>
                          <a:cs typeface="Times New Roman"/>
                        </a:rPr>
                        <a:t>=Römische</a:t>
                      </a:r>
                      <a:r>
                        <a:rPr lang="it-IT" sz="2000" b="0" i="0" u="none" strike="noStrike" kern="1200" baseline="0" dirty="0">
                          <a:solidFill>
                            <a:schemeClr val="hlink"/>
                          </a:solidFill>
                          <a:latin typeface="+mj-lt"/>
                          <a:cs typeface="Times New Roman"/>
                        </a:rPr>
                        <a:t> </a:t>
                      </a:r>
                      <a:r>
                        <a:rPr lang="it-IT" sz="2000" b="0" i="0" u="none" strike="noStrike" kern="1200" baseline="0" dirty="0" err="1">
                          <a:solidFill>
                            <a:schemeClr val="hlink"/>
                          </a:solidFill>
                          <a:latin typeface="+mj-lt"/>
                          <a:cs typeface="Times New Roman"/>
                        </a:rPr>
                        <a:t>Kamille</a:t>
                      </a:r>
                      <a:r>
                        <a:rPr lang="it-IT" sz="2000" b="0" i="0" u="none" strike="noStrike" kern="1200" baseline="0" dirty="0">
                          <a:solidFill>
                            <a:schemeClr val="hlink"/>
                          </a:solidFill>
                          <a:latin typeface="+mj-lt"/>
                        </a:rPr>
                        <a:t> </a:t>
                      </a:r>
                      <a:endParaRPr lang="it-IT" sz="2000" b="0" i="0" u="none" strike="noStrike" kern="1200" baseline="0" dirty="0" smtClean="0">
                        <a:solidFill>
                          <a:schemeClr val="hlink"/>
                        </a:solidFill>
                        <a:latin typeface="+mj-lt"/>
                      </a:endParaRPr>
                    </a:p>
                    <a:p>
                      <a:pPr marL="0" marR="0" indent="0" algn="ctr" rtl="0" eaLnBrk="1" fontAlgn="base" latinLnBrk="0" hangingPunct="1">
                        <a:spcBef>
                          <a:spcPts val="384"/>
                        </a:spcBef>
                        <a:spcAft>
                          <a:spcPts val="0"/>
                        </a:spcAft>
                      </a:pPr>
                      <a:r>
                        <a:rPr lang="it-IT" sz="2000" b="0" i="0" u="none" strike="noStrike" kern="1200" baseline="0" dirty="0" smtClean="0">
                          <a:solidFill>
                            <a:srgbClr val="009900"/>
                          </a:solidFill>
                          <a:latin typeface="+mj-lt"/>
                        </a:rPr>
                        <a:t>9</a:t>
                      </a:r>
                      <a:endParaRPr lang="it-IT" sz="2000" b="0" i="0" u="none" strike="noStrike" kern="120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0" i="0" u="none" strike="noStrike" kern="1200" baseline="0">
                          <a:solidFill>
                            <a:schemeClr val="tx1"/>
                          </a:solidFill>
                          <a:latin typeface="+mj-lt"/>
                          <a:cs typeface="Times New Roman"/>
                        </a:rPr>
                        <a:t>Zur Heilung innerer Wunden, psychischer Entkrampfung und Stärkung der Sinne bei Überforderung, hilft die Wogen zu glätten und gibt Ruhe für die innere Heilungsphase</a:t>
                      </a:r>
                      <a:r>
                        <a:rPr lang="de-DE" sz="1600" b="0" i="0" u="none" strike="noStrike" kern="1200" baseline="0">
                          <a:solidFill>
                            <a:schemeClr val="tx1"/>
                          </a:solidFill>
                          <a:latin typeface="+mj-lt"/>
                        </a:rPr>
                        <a:t> </a:t>
                      </a:r>
                      <a:endParaRPr lang="de-DE" sz="1800" b="0" i="0" u="none" strike="noStrike" kern="1200">
                        <a:solidFill>
                          <a:schemeClr val="tx1"/>
                        </a:solidFill>
                        <a:latin typeface="+mj-lt"/>
                      </a:endParaRPr>
                    </a:p>
                  </a:txBody>
                  <a:tcPr>
                    <a:solidFill>
                      <a:srgbClr val="6E7ED0"/>
                    </a:solidFill>
                  </a:tcPr>
                </a:tc>
              </a:tr>
              <a:tr h="1249331">
                <a:tc>
                  <a:txBody>
                    <a:bodyPr/>
                    <a:lstStyle/>
                    <a:p>
                      <a:pPr marL="0" marR="0" indent="0" algn="l" rtl="0" eaLnBrk="1" fontAlgn="base" latinLnBrk="0" hangingPunct="1">
                        <a:spcBef>
                          <a:spcPts val="384"/>
                        </a:spcBef>
                        <a:spcAft>
                          <a:spcPts val="0"/>
                        </a:spcAft>
                      </a:pPr>
                      <a:r>
                        <a:rPr lang="de-DE" sz="1600" b="0" i="0" u="none" strike="noStrike" kern="1200" baseline="0" dirty="0">
                          <a:solidFill>
                            <a:schemeClr val="tx1"/>
                          </a:solidFill>
                          <a:latin typeface="+mj-lt"/>
                          <a:cs typeface="Times New Roman"/>
                        </a:rPr>
                        <a:t>einsam und ungeliebt durch äußere Gefühlskälte, Verlustängste oder Missgunst. </a:t>
                      </a:r>
                      <a:endParaRPr lang="de-DE" sz="1600" b="0" i="0" u="none" strike="noStrike" kern="1200"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000" b="0" i="0" u="none" strike="noStrike" kern="1200" baseline="0" dirty="0" err="1">
                          <a:solidFill>
                            <a:schemeClr val="hlink"/>
                          </a:solidFill>
                          <a:latin typeface="+mj-lt"/>
                          <a:cs typeface="Times New Roman"/>
                        </a:rPr>
                        <a:t>Cinnamomum</a:t>
                      </a:r>
                      <a:r>
                        <a:rPr lang="de-DE" sz="2000" b="0" i="0" u="none" strike="noStrike" kern="1200" baseline="0" dirty="0">
                          <a:solidFill>
                            <a:schemeClr val="hlink"/>
                          </a:solidFill>
                          <a:latin typeface="+mj-lt"/>
                          <a:cs typeface="Times New Roman"/>
                        </a:rPr>
                        <a:t> = </a:t>
                      </a:r>
                      <a:r>
                        <a:rPr lang="de-DE" sz="2000" b="0" i="0" u="none" strike="noStrike" kern="1200" baseline="0" dirty="0" smtClean="0">
                          <a:solidFill>
                            <a:schemeClr val="hlink"/>
                          </a:solidFill>
                          <a:latin typeface="+mj-lt"/>
                          <a:cs typeface="Times New Roman"/>
                        </a:rPr>
                        <a:t>Zimt</a:t>
                      </a:r>
                    </a:p>
                    <a:p>
                      <a:pPr marL="0" marR="0" indent="0" algn="ctr" rtl="0" eaLnBrk="1" fontAlgn="base" latinLnBrk="0" hangingPunct="1">
                        <a:spcBef>
                          <a:spcPts val="384"/>
                        </a:spcBef>
                        <a:spcAft>
                          <a:spcPts val="0"/>
                        </a:spcAft>
                      </a:pPr>
                      <a:r>
                        <a:rPr lang="de-DE" sz="2000" b="0" i="0" u="none" strike="noStrike" kern="1200" baseline="0" dirty="0" smtClean="0">
                          <a:solidFill>
                            <a:srgbClr val="009900"/>
                          </a:solidFill>
                          <a:latin typeface="+mj-lt"/>
                          <a:cs typeface="Times New Roman"/>
                        </a:rPr>
                        <a:t>10</a:t>
                      </a:r>
                      <a:endParaRPr lang="de-DE" sz="2000" b="0" i="0" u="none" strike="noStrike" kern="120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0" i="0" u="none" strike="noStrike" kern="1200" baseline="0" dirty="0">
                          <a:solidFill>
                            <a:schemeClr val="tx1"/>
                          </a:solidFill>
                          <a:latin typeface="+mj-lt"/>
                          <a:cs typeface="Times New Roman"/>
                        </a:rPr>
                        <a:t>Zum Öffnen des Herzens, Lösung seelischer Verkrampfungen, vermittelt Wärme, Geborgenheit und regt die Phantasie an.</a:t>
                      </a:r>
                      <a:r>
                        <a:rPr lang="de-DE" sz="1600" b="0" i="0" u="none" strike="noStrike" kern="1200" baseline="0" dirty="0">
                          <a:solidFill>
                            <a:schemeClr val="tx1"/>
                          </a:solidFill>
                          <a:latin typeface="+mj-lt"/>
                        </a:rPr>
                        <a:t> </a:t>
                      </a:r>
                      <a:endParaRPr lang="de-DE" sz="1800" b="0" i="0" u="none" strike="noStrike" kern="1200" dirty="0">
                        <a:solidFill>
                          <a:schemeClr val="tx1"/>
                        </a:solidFill>
                        <a:latin typeface="+mj-lt"/>
                      </a:endParaRPr>
                    </a:p>
                  </a:txBody>
                  <a:tcPr>
                    <a:solidFill>
                      <a:srgbClr val="6E7ED0"/>
                    </a:solidFill>
                  </a:tcPr>
                </a:tc>
              </a:tr>
              <a:tr h="104031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Times New Roman" pitchFamily="18" charset="0"/>
                        </a:rPr>
                        <a:t>seelisch erstarrt, verhärtet und kalt durch Gefühle von Neid, Eifersucht, Hass oder Geiz. </a:t>
                      </a:r>
                    </a:p>
                  </a:txBody>
                  <a:tcPr horzOverflow="overflow">
                    <a:solidFill>
                      <a:srgbClr val="6E7ED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2000" b="0" i="0" u="none" strike="noStrike" cap="none" normalizeH="0" baseline="0" dirty="0" smtClean="0">
                          <a:ln>
                            <a:noFill/>
                          </a:ln>
                          <a:solidFill>
                            <a:schemeClr val="hlink"/>
                          </a:solidFill>
                          <a:effectLst/>
                          <a:latin typeface="+mj-lt"/>
                          <a:cs typeface="Times New Roman" pitchFamily="18" charset="0"/>
                        </a:rPr>
                        <a:t>Curcuma </a:t>
                      </a:r>
                      <a:r>
                        <a:rPr kumimoji="0" lang="it-IT" sz="2000" b="0" i="0" u="none" strike="noStrike" cap="none" normalizeH="0" baseline="0" dirty="0" err="1" smtClean="0">
                          <a:ln>
                            <a:noFill/>
                          </a:ln>
                          <a:solidFill>
                            <a:schemeClr val="hlink"/>
                          </a:solidFill>
                          <a:effectLst/>
                          <a:latin typeface="+mj-lt"/>
                          <a:cs typeface="Times New Roman" pitchFamily="18" charset="0"/>
                        </a:rPr>
                        <a:t>longa</a:t>
                      </a:r>
                      <a:r>
                        <a:rPr kumimoji="0" lang="it-IT" sz="2000" b="0" i="0" u="none" strike="noStrike" cap="none" normalizeH="0" baseline="0" dirty="0" smtClean="0">
                          <a:ln>
                            <a:noFill/>
                          </a:ln>
                          <a:solidFill>
                            <a:schemeClr val="hlink"/>
                          </a:solidFill>
                          <a:effectLst/>
                          <a:latin typeface="+mj-lt"/>
                          <a:cs typeface="Times New Roman" pitchFamily="18" charset="0"/>
                        </a:rPr>
                        <a:t> = </a:t>
                      </a:r>
                      <a:r>
                        <a:rPr kumimoji="0" lang="it-IT" sz="2000" b="0" i="0" u="none" strike="noStrike" cap="none" normalizeH="0" baseline="0" dirty="0" err="1" smtClean="0">
                          <a:ln>
                            <a:noFill/>
                          </a:ln>
                          <a:solidFill>
                            <a:schemeClr val="hlink"/>
                          </a:solidFill>
                          <a:effectLst/>
                          <a:latin typeface="+mj-lt"/>
                          <a:cs typeface="Times New Roman" pitchFamily="18" charset="0"/>
                        </a:rPr>
                        <a:t>Gelbwurzel</a:t>
                      </a:r>
                      <a:r>
                        <a:rPr kumimoji="0" lang="de-DE" sz="2000" b="0" i="0" u="none" strike="noStrike" cap="none" normalizeH="0" baseline="0" dirty="0" smtClean="0">
                          <a:ln>
                            <a:noFill/>
                          </a:ln>
                          <a:solidFill>
                            <a:schemeClr val="hlink"/>
                          </a:solidFill>
                          <a:effectLst/>
                          <a:latin typeface="+mj-lt"/>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rgbClr val="009900"/>
                          </a:solidFill>
                          <a:effectLst/>
                          <a:latin typeface="+mj-lt"/>
                        </a:rPr>
                        <a:t>11</a:t>
                      </a:r>
                    </a:p>
                  </a:txBody>
                  <a:tcPr horzOverflow="overflow">
                    <a:solidFill>
                      <a:srgbClr val="6E7ED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Times New Roman" pitchFamily="18" charset="0"/>
                        </a:rPr>
                        <a:t>Zur Lösung von Verbitterung und Erstarrung, zum Brechen des Eises, hilft sich positiven Gedanken zu öffnen.</a:t>
                      </a:r>
                      <a:r>
                        <a:rPr kumimoji="0" lang="de-DE" sz="1600" b="0" i="0" u="none" strike="noStrike" cap="none" normalizeH="0" baseline="0" dirty="0" smtClean="0">
                          <a:ln>
                            <a:noFill/>
                          </a:ln>
                          <a:solidFill>
                            <a:schemeClr val="tx1"/>
                          </a:solidFill>
                          <a:effectLst/>
                          <a:latin typeface="+mj-lt"/>
                        </a:rPr>
                        <a:t> </a:t>
                      </a:r>
                    </a:p>
                  </a:txBody>
                  <a:tcPr horzOverflow="overflow">
                    <a:solidFill>
                      <a:srgbClr val="6E7ED0"/>
                    </a:solidFill>
                  </a:tcPr>
                </a:tc>
              </a:tr>
              <a:tr h="165787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Times New Roman" pitchFamily="18" charset="0"/>
                        </a:rPr>
                        <a:t>einseitig und voreingenommen durch Vorurteile und Klischeedenken. </a:t>
                      </a:r>
                    </a:p>
                  </a:txBody>
                  <a:tcPr horzOverflow="overflow">
                    <a:solidFill>
                      <a:srgbClr val="6E7ED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2000" b="0" i="0" u="none" strike="noStrike" cap="none" normalizeH="0" baseline="0" dirty="0" smtClean="0">
                          <a:ln>
                            <a:noFill/>
                          </a:ln>
                          <a:solidFill>
                            <a:schemeClr val="hlink"/>
                          </a:solidFill>
                          <a:effectLst/>
                          <a:latin typeface="+mj-lt"/>
                          <a:cs typeface="Times New Roman" pitchFamily="18" charset="0"/>
                        </a:rPr>
                        <a:t>Daucus carota = Wilde Möhre</a:t>
                      </a:r>
                      <a:r>
                        <a:rPr kumimoji="0" lang="de-DE" sz="2000" b="0" i="0" u="none" strike="noStrike" cap="none" normalizeH="0" baseline="0" dirty="0" smtClean="0">
                          <a:ln>
                            <a:noFill/>
                          </a:ln>
                          <a:solidFill>
                            <a:schemeClr val="hlink"/>
                          </a:solidFill>
                          <a:effectLst/>
                          <a:latin typeface="+mj-lt"/>
                        </a:rPr>
                        <a: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0" i="0" u="none" strike="noStrike" cap="none" normalizeH="0" baseline="0" dirty="0" smtClean="0">
                          <a:ln>
                            <a:noFill/>
                          </a:ln>
                          <a:solidFill>
                            <a:srgbClr val="009900"/>
                          </a:solidFill>
                          <a:effectLst/>
                          <a:latin typeface="+mj-lt"/>
                        </a:rPr>
                        <a:t>12</a:t>
                      </a:r>
                    </a:p>
                  </a:txBody>
                  <a:tcPr horzOverflow="overflow">
                    <a:solidFill>
                      <a:srgbClr val="6E7ED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0" i="0" u="none" strike="noStrike" cap="none" normalizeH="0" baseline="0" dirty="0" smtClean="0">
                          <a:ln>
                            <a:noFill/>
                          </a:ln>
                          <a:solidFill>
                            <a:schemeClr val="tx1"/>
                          </a:solidFill>
                          <a:effectLst/>
                          <a:latin typeface="+mj-lt"/>
                          <a:cs typeface="Times New Roman" pitchFamily="18" charset="0"/>
                        </a:rPr>
                        <a:t>Zur inneren Distanzierung von vereinfachten Denkmustern, hilft die Vielfältigkeit des Lebens anzuerkennen und die Andersartigkeit der anderen zu akzeptieren.</a:t>
                      </a:r>
                      <a:r>
                        <a:rPr kumimoji="0" lang="de-DE" sz="1600" b="0" i="0" u="none" strike="noStrike" cap="none" normalizeH="0" baseline="0" dirty="0" smtClean="0">
                          <a:ln>
                            <a:noFill/>
                          </a:ln>
                          <a:solidFill>
                            <a:schemeClr val="tx1"/>
                          </a:solidFill>
                          <a:effectLst/>
                          <a:latin typeface="+mj-lt"/>
                        </a:rPr>
                        <a:t> </a:t>
                      </a:r>
                    </a:p>
                  </a:txBody>
                  <a:tcPr horzOverflow="overflow">
                    <a:solidFill>
                      <a:srgbClr val="6E7ED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00427313"/>
              </p:ext>
            </p:extLst>
          </p:nvPr>
        </p:nvGraphicFramePr>
        <p:xfrm>
          <a:off x="-1" y="1202690"/>
          <a:ext cx="10217205" cy="3369310"/>
        </p:xfrm>
        <a:graphic>
          <a:graphicData uri="http://schemas.openxmlformats.org/presentationml/2006/ole">
            <mc:AlternateContent xmlns:mc="http://schemas.openxmlformats.org/markup-compatibility/2006">
              <mc:Choice xmlns:v="urn:schemas-microsoft-com:vml" Requires="v">
                <p:oleObj spid="_x0000_s19489" name="Dokument" r:id="rId4" imgW="7124700" imgH="2349500" progId="Word.Document.12">
                  <p:embed/>
                </p:oleObj>
              </mc:Choice>
              <mc:Fallback>
                <p:oleObj name="Dokument" r:id="rId4" imgW="7124700" imgH="2349500" progId="Word.Document.12">
                  <p:embed/>
                  <p:pic>
                    <p:nvPicPr>
                      <p:cNvPr id="0" name=""/>
                      <p:cNvPicPr/>
                      <p:nvPr/>
                    </p:nvPicPr>
                    <p:blipFill>
                      <a:blip r:embed="rId5"/>
                      <a:stretch>
                        <a:fillRect/>
                      </a:stretch>
                    </p:blipFill>
                    <p:spPr>
                      <a:xfrm>
                        <a:off x="-1" y="1202690"/>
                        <a:ext cx="10217205" cy="3369310"/>
                      </a:xfrm>
                      <a:prstGeom prst="rect">
                        <a:avLst/>
                      </a:prstGeom>
                    </p:spPr>
                  </p:pic>
                </p:oleObj>
              </mc:Fallback>
            </mc:AlternateContent>
          </a:graphicData>
        </a:graphic>
      </p:graphicFrame>
    </p:spTree>
    <p:extLst>
      <p:ext uri="{BB962C8B-B14F-4D97-AF65-F5344CB8AC3E}">
        <p14:creationId xmlns:p14="http://schemas.microsoft.com/office/powerpoint/2010/main" val="91403809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Abies al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84138"/>
            <a:ext cx="10980738" cy="6969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852160" y="5979874"/>
            <a:ext cx="1056700" cy="369332"/>
          </a:xfrm>
          <a:prstGeom prst="rect">
            <a:avLst/>
          </a:prstGeom>
          <a:noFill/>
        </p:spPr>
        <p:txBody>
          <a:bodyPr wrap="none" rtlCol="0">
            <a:spAutoFit/>
          </a:bodyPr>
          <a:lstStyle/>
          <a:p>
            <a:r>
              <a:rPr lang="de-DE" dirty="0" err="1" smtClean="0"/>
              <a:t>Abie</a:t>
            </a:r>
            <a:r>
              <a:rPr lang="de-DE" dirty="0" smtClean="0"/>
              <a:t> </a:t>
            </a:r>
            <a:r>
              <a:rPr lang="de-DE" dirty="0" err="1" smtClean="0"/>
              <a:t>alba</a:t>
            </a:r>
            <a:endParaRPr lang="de-DE" dirty="0"/>
          </a:p>
        </p:txBody>
      </p:sp>
    </p:spTree>
    <p:extLst>
      <p:ext uri="{BB962C8B-B14F-4D97-AF65-F5344CB8AC3E}">
        <p14:creationId xmlns:p14="http://schemas.microsoft.com/office/powerpoint/2010/main" val="313002484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198330622"/>
              </p:ext>
            </p:extLst>
          </p:nvPr>
        </p:nvGraphicFramePr>
        <p:xfrm>
          <a:off x="772382" y="533399"/>
          <a:ext cx="8152562" cy="2493339"/>
        </p:xfrm>
        <a:graphic>
          <a:graphicData uri="http://schemas.openxmlformats.org/presentationml/2006/ole">
            <mc:AlternateContent xmlns:mc="http://schemas.openxmlformats.org/markup-compatibility/2006">
              <mc:Choice xmlns:v="urn:schemas-microsoft-com:vml" Requires="v">
                <p:oleObj spid="_x0000_s36883" name="Dokument" r:id="rId4" imgW="6311900" imgH="1930400" progId="Word.Document.12">
                  <p:embed/>
                </p:oleObj>
              </mc:Choice>
              <mc:Fallback>
                <p:oleObj name="Dokument" r:id="rId4" imgW="6311900" imgH="1930400" progId="Word.Document.12">
                  <p:embed/>
                  <p:pic>
                    <p:nvPicPr>
                      <p:cNvPr id="0" name=""/>
                      <p:cNvPicPr/>
                      <p:nvPr/>
                    </p:nvPicPr>
                    <p:blipFill>
                      <a:blip r:embed="rId5"/>
                      <a:stretch>
                        <a:fillRect/>
                      </a:stretch>
                    </p:blipFill>
                    <p:spPr>
                      <a:xfrm>
                        <a:off x="772382" y="533399"/>
                        <a:ext cx="8152562" cy="2493339"/>
                      </a:xfrm>
                      <a:prstGeom prst="rect">
                        <a:avLst/>
                      </a:prstGeom>
                    </p:spPr>
                  </p:pic>
                </p:oleObj>
              </mc:Fallback>
            </mc:AlternateContent>
          </a:graphicData>
        </a:graphic>
      </p:graphicFrame>
      <p:sp>
        <p:nvSpPr>
          <p:cNvPr id="3" name="Rechteck 2"/>
          <p:cNvSpPr/>
          <p:nvPr/>
        </p:nvSpPr>
        <p:spPr>
          <a:xfrm>
            <a:off x="452307" y="2736502"/>
            <a:ext cx="7932774" cy="3693319"/>
          </a:xfrm>
          <a:prstGeom prst="rect">
            <a:avLst/>
          </a:prstGeom>
        </p:spPr>
        <p:txBody>
          <a:bodyPr wrap="square">
            <a:spAutoFit/>
          </a:bodyPr>
          <a:lstStyle/>
          <a:p>
            <a:r>
              <a:rPr lang="de-DE" dirty="0"/>
              <a:t>Zur Regeneration und Kräftigung, gibt innere Distanz zu Lebensprobleme. Hilft sich, im Alltag besser zurecht zu finden</a:t>
            </a:r>
            <a:endParaRPr lang="de-DE" b="1" dirty="0"/>
          </a:p>
          <a:p>
            <a:r>
              <a:rPr lang="de-DE" dirty="0"/>
              <a:t>Bessert die Unterscheidungsfähigkeit, Richtung gebend, Zielfindend, Grenzen kennen lernen; </a:t>
            </a:r>
            <a:endParaRPr lang="de-DE" b="1" dirty="0"/>
          </a:p>
          <a:p>
            <a:r>
              <a:rPr lang="de-DE" dirty="0"/>
              <a:t>Über die Dinge stehen können, man erhält eine höhere Perspektive.</a:t>
            </a:r>
            <a:endParaRPr lang="de-DE" b="1" dirty="0"/>
          </a:p>
          <a:p>
            <a:r>
              <a:rPr lang="de-DE" dirty="0"/>
              <a:t>Lässt andere frei, zu entscheiden was zu Ihnen passt</a:t>
            </a:r>
            <a:endParaRPr lang="de-DE" b="1" dirty="0"/>
          </a:p>
          <a:p>
            <a:r>
              <a:rPr lang="de-DE" dirty="0"/>
              <a:t> </a:t>
            </a:r>
            <a:endParaRPr lang="de-DE" b="1" dirty="0"/>
          </a:p>
          <a:p>
            <a:r>
              <a:rPr lang="de-DE" dirty="0"/>
              <a:t>Erschöpft und ausgelaugt nach seelischer Anstrengung; Ziele können nicht erreicht werden, man ist müde und kraftlos</a:t>
            </a:r>
            <a:endParaRPr lang="de-DE" b="1" dirty="0"/>
          </a:p>
          <a:p>
            <a:r>
              <a:rPr lang="de-DE" dirty="0"/>
              <a:t> </a:t>
            </a:r>
            <a:endParaRPr lang="de-DE" b="1" dirty="0"/>
          </a:p>
          <a:p>
            <a:r>
              <a:rPr lang="de-DE" dirty="0"/>
              <a:t> </a:t>
            </a:r>
            <a:endParaRPr lang="de-DE" b="1" dirty="0"/>
          </a:p>
          <a:p>
            <a:r>
              <a:rPr lang="de-DE" dirty="0"/>
              <a:t>Zusatzinformationen:</a:t>
            </a:r>
          </a:p>
          <a:p>
            <a:r>
              <a:rPr lang="de-DE" dirty="0"/>
              <a:t>Schockmittel, für schwere Schicksalsschläge; Hals und Kopfbereich</a:t>
            </a:r>
          </a:p>
        </p:txBody>
      </p:sp>
    </p:spTree>
    <p:extLst>
      <p:ext uri="{BB962C8B-B14F-4D97-AF65-F5344CB8AC3E}">
        <p14:creationId xmlns:p14="http://schemas.microsoft.com/office/powerpoint/2010/main" val="120432823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temisia vu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1908175" y="4941888"/>
            <a:ext cx="12586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Absinthium</a:t>
            </a:r>
            <a:endParaRPr lang="de-DE" dirty="0"/>
          </a:p>
        </p:txBody>
      </p:sp>
    </p:spTree>
    <p:extLst>
      <p:ext uri="{BB962C8B-B14F-4D97-AF65-F5344CB8AC3E}">
        <p14:creationId xmlns:p14="http://schemas.microsoft.com/office/powerpoint/2010/main" val="282193663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7"/>
          <p:cNvSpPr>
            <a:spLocks noGrp="1"/>
          </p:cNvSpPr>
          <p:nvPr>
            <p:ph type="title"/>
          </p:nvPr>
        </p:nvSpPr>
        <p:spPr/>
        <p:txBody>
          <a:bodyPr/>
          <a:lstStyle/>
          <a:p>
            <a:r>
              <a:rPr lang="de-DE" b="1">
                <a:solidFill>
                  <a:srgbClr val="FFFF00"/>
                </a:solidFill>
                <a:latin typeface="Arial" pitchFamily="-112" charset="0"/>
                <a:ea typeface="Times New Roman" pitchFamily="-112" charset="0"/>
                <a:cs typeface="Times New Roman" pitchFamily="-112" charset="0"/>
              </a:rPr>
              <a:t>ABSINTHIUM (Wermut)</a:t>
            </a:r>
            <a:endParaRPr lang="de-DE">
              <a:solidFill>
                <a:srgbClr val="FFFF00"/>
              </a:solidFill>
            </a:endParaRPr>
          </a:p>
        </p:txBody>
      </p:sp>
      <p:pic>
        <p:nvPicPr>
          <p:cNvPr id="86019" name="ClipArt-Platzhalter 11" descr="Absinthium 2.JPG"/>
          <p:cNvPicPr>
            <a:picLocks noGrp="1" noChangeAspect="1"/>
          </p:cNvPicPr>
          <p:nvPr>
            <p:ph type="clipArt" sz="half" idx="1"/>
          </p:nvPr>
        </p:nvPicPr>
        <p:blipFill>
          <a:blip r:embed="rId3" cstate="print"/>
          <a:srcRect/>
          <a:stretch>
            <a:fillRect/>
          </a:stretch>
        </p:blipFill>
        <p:spPr>
          <a:xfrm>
            <a:off x="428626" y="1971676"/>
            <a:ext cx="3071813" cy="2764154"/>
          </a:xfrm>
        </p:spPr>
      </p:pic>
      <p:sp>
        <p:nvSpPr>
          <p:cNvPr id="86020" name="Rectangle 1"/>
          <p:cNvSpPr>
            <a:spLocks noGrp="1" noChangeArrowheads="1"/>
          </p:cNvSpPr>
          <p:nvPr>
            <p:ph type="body" sz="half" idx="2"/>
          </p:nvPr>
        </p:nvSpPr>
        <p:spPr>
          <a:xfrm>
            <a:off x="3714750" y="1905000"/>
            <a:ext cx="4895850" cy="1938992"/>
          </a:xfrm>
        </p:spPr>
        <p:txBody>
          <a:bodyPr anchor="ctr">
            <a:spAutoFit/>
          </a:bodyPr>
          <a:lstStyle/>
          <a:p>
            <a:pPr marL="0" indent="0" eaLnBrk="0" hangingPunct="0">
              <a:spcBef>
                <a:spcPct val="0"/>
              </a:spcBef>
              <a:buFontTx/>
              <a:buNone/>
              <a:tabLst>
                <a:tab pos="257175" algn="l"/>
                <a:tab pos="495300" algn="l"/>
                <a:tab pos="1719263" algn="ctr"/>
                <a:tab pos="6648450" algn="r"/>
              </a:tabLst>
            </a:pPr>
            <a:r>
              <a:rPr lang="de-DE" sz="2000" i="1" dirty="0">
                <a:solidFill>
                  <a:srgbClr val="FFFF00"/>
                </a:solidFill>
                <a:latin typeface="Arial" pitchFamily="-112" charset="0"/>
                <a:ea typeface="Times New Roman" pitchFamily="-112" charset="0"/>
                <a:cs typeface="Times New Roman" pitchFamily="-112" charset="0"/>
              </a:rPr>
              <a:t>Leitlinie:</a:t>
            </a:r>
            <a:r>
              <a:rPr lang="de-DE" sz="2000" dirty="0">
                <a:solidFill>
                  <a:srgbClr val="FFFF00"/>
                </a:solidFill>
                <a:latin typeface="Arial" pitchFamily="-112" charset="0"/>
                <a:ea typeface="Times New Roman" pitchFamily="-112" charset="0"/>
                <a:cs typeface="Times New Roman" pitchFamily="-112" charset="0"/>
              </a:rPr>
              <a:t> Magen-und Lebermittel</a:t>
            </a:r>
            <a:endParaRPr lang="de-DE" sz="2000" dirty="0">
              <a:solidFill>
                <a:srgbClr val="FFFF00"/>
              </a:solidFill>
              <a:latin typeface="Arial" pitchFamily="-112" charset="0"/>
            </a:endParaRPr>
          </a:p>
          <a:p>
            <a:pPr marL="0" indent="0" eaLnBrk="0" hangingPunct="0">
              <a:spcBef>
                <a:spcPct val="0"/>
              </a:spcBef>
              <a:buFontTx/>
              <a:buNone/>
              <a:tabLst>
                <a:tab pos="257175" algn="l"/>
                <a:tab pos="495300" algn="l"/>
                <a:tab pos="1719263" algn="ctr"/>
                <a:tab pos="6648450" algn="r"/>
              </a:tabLst>
            </a:pPr>
            <a:r>
              <a:rPr lang="de-DE" sz="2000" i="1" dirty="0">
                <a:solidFill>
                  <a:srgbClr val="FFFF00"/>
                </a:solidFill>
                <a:latin typeface="Arial" pitchFamily="-112" charset="0"/>
                <a:ea typeface="Times New Roman" pitchFamily="-112" charset="0"/>
                <a:cs typeface="Times New Roman" pitchFamily="-112" charset="0"/>
              </a:rPr>
              <a:t>Mittelbild: Chronische </a:t>
            </a:r>
            <a:r>
              <a:rPr lang="de-DE" sz="2000" dirty="0">
                <a:solidFill>
                  <a:srgbClr val="FFFF00"/>
                </a:solidFill>
                <a:latin typeface="Arial" pitchFamily="-112" charset="0"/>
                <a:ea typeface="Times New Roman" pitchFamily="-112" charset="0"/>
                <a:cs typeface="Times New Roman" pitchFamily="-112" charset="0"/>
              </a:rPr>
              <a:t>Magen-und Leberleiden unbestimmten Charakters, Appetitlosigkeit, Sodbrennen, Gelbsucht, gegen üblen Mundgeruch und Würmer wirksam</a:t>
            </a:r>
            <a:endParaRPr lang="de-DE" sz="2000" dirty="0">
              <a:solidFill>
                <a:srgbClr val="FFFF00"/>
              </a:solidFill>
              <a:latin typeface="Arial" pitchFamily="-112" charset="0"/>
            </a:endParaRPr>
          </a:p>
        </p:txBody>
      </p:sp>
      <p:sp>
        <p:nvSpPr>
          <p:cNvPr id="13" name="Textfeld 12"/>
          <p:cNvSpPr txBox="1">
            <a:spLocks noChangeArrowheads="1"/>
          </p:cNvSpPr>
          <p:nvPr/>
        </p:nvSpPr>
        <p:spPr bwMode="auto">
          <a:xfrm>
            <a:off x="3714751" y="4457700"/>
            <a:ext cx="4786313" cy="1754326"/>
          </a:xfrm>
          <a:prstGeom prst="rect">
            <a:avLst/>
          </a:prstGeom>
          <a:noFill/>
          <a:ln w="9525">
            <a:noFill/>
            <a:miter lim="800000"/>
            <a:headEnd/>
            <a:tailEnd/>
          </a:ln>
        </p:spPr>
        <p:txBody>
          <a:bodyPr>
            <a:prstTxWarp prst="textNoShape">
              <a:avLst/>
            </a:prstTxWarp>
            <a:spAutoFit/>
          </a:bodyPr>
          <a:lstStyle/>
          <a:p>
            <a:pPr eaLnBrk="0" hangingPunct="0">
              <a:tabLst>
                <a:tab pos="257175" algn="l"/>
                <a:tab pos="495300" algn="l"/>
                <a:tab pos="1719263" algn="ctr"/>
                <a:tab pos="6648450" algn="r"/>
              </a:tabLst>
            </a:pPr>
            <a:r>
              <a:rPr lang="de-DE"/>
              <a:t>Emotionen:</a:t>
            </a:r>
          </a:p>
          <a:p>
            <a:pPr eaLnBrk="0" hangingPunct="0">
              <a:tabLst>
                <a:tab pos="257175" algn="l"/>
                <a:tab pos="495300" algn="l"/>
                <a:tab pos="1719263" algn="ctr"/>
                <a:tab pos="6648450" algn="r"/>
              </a:tabLst>
            </a:pPr>
            <a:r>
              <a:rPr lang="de-DE"/>
              <a:t>Gedankenschwer nach psychischer Überlastung, völlige Isolation</a:t>
            </a:r>
          </a:p>
          <a:p>
            <a:pPr eaLnBrk="0" hangingPunct="0">
              <a:tabLst>
                <a:tab pos="257175" algn="l"/>
                <a:tab pos="495300" algn="l"/>
                <a:tab pos="1719263" algn="ctr"/>
                <a:tab pos="6648450" algn="r"/>
              </a:tabLst>
            </a:pPr>
            <a:r>
              <a:rPr lang="de-DE">
                <a:solidFill>
                  <a:srgbClr val="FF0000"/>
                </a:solidFill>
              </a:rPr>
              <a:t>Zur Anregung des Lebensflusses und der Lebensenergie, bring Licht ins Dunkle</a:t>
            </a:r>
          </a:p>
          <a:p>
            <a:pPr>
              <a:tabLst>
                <a:tab pos="257175" algn="l"/>
                <a:tab pos="495300" algn="l"/>
                <a:tab pos="1719263" algn="ctr"/>
                <a:tab pos="6648450" algn="r"/>
              </a:tabLst>
            </a:pPr>
            <a:endParaRPr lang="de-DE"/>
          </a:p>
        </p:txBody>
      </p:sp>
    </p:spTree>
  </p:cSld>
  <p:clrMapOvr>
    <a:masterClrMapping/>
  </p:clrMapOvr>
  <p:transition xmlns:p14="http://schemas.microsoft.com/office/powerpoint/2010/main" advClick="0"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6" name="Picture 4" descr="Aurantium - Pomeranz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0404475" cy="6932613"/>
          </a:xfrm>
          <a:prstGeom prst="rect">
            <a:avLst/>
          </a:prstGeom>
          <a:noFill/>
          <a:extLst>
            <a:ext uri="{909E8E84-426E-40dd-AFC4-6F175D3DCCD1}">
              <a14:hiddenFill xmlns:a14="http://schemas.microsoft.com/office/drawing/2010/main">
                <a:solidFill>
                  <a:srgbClr val="FFFFFF"/>
                </a:solidFill>
              </a14:hiddenFill>
            </a:ext>
          </a:extLst>
        </p:spPr>
      </p:pic>
      <p:sp>
        <p:nvSpPr>
          <p:cNvPr id="310277" name="Text Box 5"/>
          <p:cNvSpPr txBox="1">
            <a:spLocks noChangeArrowheads="1"/>
          </p:cNvSpPr>
          <p:nvPr/>
        </p:nvSpPr>
        <p:spPr bwMode="auto">
          <a:xfrm>
            <a:off x="517525" y="6165850"/>
            <a:ext cx="29473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Aurantium</a:t>
            </a:r>
            <a:r>
              <a:rPr lang="de-DE" dirty="0"/>
              <a:t> (Citrus </a:t>
            </a:r>
            <a:r>
              <a:rPr lang="de-DE" dirty="0" err="1"/>
              <a:t>aurantium</a:t>
            </a:r>
            <a:r>
              <a:rPr lang="de-DE" dirty="0"/>
              <a:t>)</a:t>
            </a:r>
          </a:p>
        </p:txBody>
      </p:sp>
    </p:spTree>
    <p:extLst>
      <p:ext uri="{BB962C8B-B14F-4D97-AF65-F5344CB8AC3E}">
        <p14:creationId xmlns:p14="http://schemas.microsoft.com/office/powerpoint/2010/main" val="42749852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699907218"/>
              </p:ext>
            </p:extLst>
          </p:nvPr>
        </p:nvGraphicFramePr>
        <p:xfrm>
          <a:off x="354868" y="216529"/>
          <a:ext cx="8465123" cy="2691125"/>
        </p:xfrm>
        <a:graphic>
          <a:graphicData uri="http://schemas.openxmlformats.org/presentationml/2006/ole">
            <mc:AlternateContent xmlns:mc="http://schemas.openxmlformats.org/markup-compatibility/2006">
              <mc:Choice xmlns:v="urn:schemas-microsoft-com:vml" Requires="v">
                <p:oleObj spid="_x0000_s37908" name="Dokument" r:id="rId5" imgW="6311900" imgH="2006600" progId="Word.Document.12">
                  <p:embed/>
                </p:oleObj>
              </mc:Choice>
              <mc:Fallback>
                <p:oleObj name="Dokument" r:id="rId5" imgW="6311900" imgH="2006600" progId="Word.Document.12">
                  <p:embed/>
                  <p:pic>
                    <p:nvPicPr>
                      <p:cNvPr id="0" name=""/>
                      <p:cNvPicPr/>
                      <p:nvPr/>
                    </p:nvPicPr>
                    <p:blipFill>
                      <a:blip r:embed="rId6"/>
                      <a:stretch>
                        <a:fillRect/>
                      </a:stretch>
                    </p:blipFill>
                    <p:spPr>
                      <a:xfrm>
                        <a:off x="354868" y="216529"/>
                        <a:ext cx="8465123" cy="2691125"/>
                      </a:xfrm>
                      <a:prstGeom prst="rect">
                        <a:avLst/>
                      </a:prstGeom>
                    </p:spPr>
                  </p:pic>
                </p:oleObj>
              </mc:Fallback>
            </mc:AlternateContent>
          </a:graphicData>
        </a:graphic>
      </p:graphicFrame>
      <p:sp>
        <p:nvSpPr>
          <p:cNvPr id="3" name="Rechteck 2"/>
          <p:cNvSpPr/>
          <p:nvPr/>
        </p:nvSpPr>
        <p:spPr>
          <a:xfrm>
            <a:off x="354867" y="3204707"/>
            <a:ext cx="8465123" cy="3416320"/>
          </a:xfrm>
          <a:prstGeom prst="rect">
            <a:avLst/>
          </a:prstGeom>
        </p:spPr>
        <p:txBody>
          <a:bodyPr wrap="square">
            <a:spAutoFit/>
          </a:bodyPr>
          <a:lstStyle/>
          <a:p>
            <a:r>
              <a:rPr lang="de-DE" b="1" dirty="0"/>
              <a:t>Zur Lösung innerer Verhärtung, Steigerung von Mitgefühl und Leichtigkeit; hilft, aus dem herzen heraus zu handeln!</a:t>
            </a:r>
            <a:r>
              <a:rPr lang="de-DE" dirty="0"/>
              <a:t> </a:t>
            </a:r>
            <a:r>
              <a:rPr lang="de-DE" b="1" dirty="0"/>
              <a:t>Im Einklang sein – mit sich, mit dem Leben</a:t>
            </a:r>
            <a:endParaRPr lang="de-DE" dirty="0"/>
          </a:p>
          <a:p>
            <a:r>
              <a:rPr lang="de-DE" b="1" dirty="0"/>
              <a:t>Glaubensätzen: Befreiung von Glaubenssätzen</a:t>
            </a:r>
            <a:endParaRPr lang="de-DE" dirty="0"/>
          </a:p>
          <a:p>
            <a:r>
              <a:rPr lang="de-DE" b="1" dirty="0"/>
              <a:t>Wagen: über den eigenen (angelernten Begrenzungen) zu springen</a:t>
            </a:r>
            <a:endParaRPr lang="de-DE" dirty="0"/>
          </a:p>
          <a:p>
            <a:r>
              <a:rPr lang="de-DE" b="1" dirty="0"/>
              <a:t>Der goldene Schnitt: das Gleichgewicht zwischen Kopf und Herz</a:t>
            </a:r>
            <a:endParaRPr lang="de-DE" dirty="0"/>
          </a:p>
          <a:p>
            <a:r>
              <a:rPr lang="de-DE" b="1" dirty="0"/>
              <a:t/>
            </a:r>
            <a:br>
              <a:rPr lang="de-DE" b="1" dirty="0"/>
            </a:br>
            <a:r>
              <a:rPr lang="de-DE" b="1" dirty="0"/>
              <a:t/>
            </a:r>
            <a:br>
              <a:rPr lang="de-DE" b="1" dirty="0"/>
            </a:br>
            <a:r>
              <a:rPr lang="de-DE" b="1" dirty="0"/>
              <a:t>Ängstlich, gedankenschwer, misstrauisch aus Mangel an Offenheit, Wärme und Heiterkeit dem leben gegenüber; durch Disziplin hart geworden</a:t>
            </a:r>
            <a:endParaRPr lang="de-DE" dirty="0"/>
          </a:p>
          <a:p>
            <a:r>
              <a:rPr lang="de-DE" dirty="0"/>
              <a:t> </a:t>
            </a:r>
          </a:p>
          <a:p>
            <a:r>
              <a:rPr lang="de-DE" dirty="0"/>
              <a:t>Zusammenfassung: 	Schockmittel, Antistressmittel, im Einklang mit sich und seinem Leben	</a:t>
            </a:r>
          </a:p>
        </p:txBody>
      </p:sp>
    </p:spTree>
    <p:extLst>
      <p:ext uri="{BB962C8B-B14F-4D97-AF65-F5344CB8AC3E}">
        <p14:creationId xmlns:p14="http://schemas.microsoft.com/office/powerpoint/2010/main" val="275673377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21" name="Picture 5" descr="Betula alb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50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23622" name="Picture 6" descr="Betula alb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0"/>
            <a:ext cx="51450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23623" name="Text Box 7"/>
          <p:cNvSpPr txBox="1">
            <a:spLocks noChangeArrowheads="1"/>
          </p:cNvSpPr>
          <p:nvPr/>
        </p:nvSpPr>
        <p:spPr bwMode="auto">
          <a:xfrm>
            <a:off x="508000" y="6165850"/>
            <a:ext cx="12350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Betula</a:t>
            </a:r>
            <a:r>
              <a:rPr lang="de-DE" dirty="0"/>
              <a:t> </a:t>
            </a:r>
            <a:r>
              <a:rPr lang="de-DE" dirty="0" err="1"/>
              <a:t>alba</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41209288"/>
              </p:ext>
            </p:extLst>
          </p:nvPr>
        </p:nvGraphicFramePr>
        <p:xfrm>
          <a:off x="714375" y="1784986"/>
          <a:ext cx="3500462" cy="4286280"/>
        </p:xfrm>
        <a:graphic>
          <a:graphicData uri="http://schemas.openxmlformats.org/drawingml/2006/table">
            <a:tbl>
              <a:tblPr firstRow="1" bandRow="1">
                <a:tableStyleId>{5C22544A-7EE6-4342-B048-85BDC9FD1C3A}</a:tableStyleId>
              </a:tblPr>
              <a:tblGrid>
                <a:gridCol w="1618138"/>
                <a:gridCol w="1882324"/>
              </a:tblGrid>
              <a:tr h="4286280">
                <a:tc>
                  <a:txBody>
                    <a:bodyPr/>
                    <a:lstStyle/>
                    <a:p>
                      <a:endParaRPr lang="de-DE"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de-DE"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bl>
          </a:graphicData>
        </a:graphic>
      </p:graphicFrame>
      <p:sp>
        <p:nvSpPr>
          <p:cNvPr id="89098" name="Titel 3"/>
          <p:cNvSpPr>
            <a:spLocks noGrp="1"/>
          </p:cNvSpPr>
          <p:nvPr>
            <p:ph type="title"/>
          </p:nvPr>
        </p:nvSpPr>
        <p:spPr>
          <a:xfrm>
            <a:off x="1071563" y="714376"/>
            <a:ext cx="7466012" cy="1143000"/>
          </a:xfrm>
        </p:spPr>
        <p:txBody>
          <a:bodyPr/>
          <a:lstStyle/>
          <a:p>
            <a:r>
              <a:rPr lang="de-DE" b="1">
                <a:solidFill>
                  <a:srgbClr val="FFFF00"/>
                </a:solidFill>
                <a:latin typeface="Arial" pitchFamily="-112" charset="0"/>
                <a:ea typeface="Times New Roman" pitchFamily="-112" charset="0"/>
                <a:cs typeface="Times New Roman" pitchFamily="-112" charset="0"/>
              </a:rPr>
              <a:t>BETLULA ALBA (Birke)</a:t>
            </a:r>
            <a:endParaRPr lang="de-DE">
              <a:solidFill>
                <a:srgbClr val="FFFF00"/>
              </a:solidFill>
            </a:endParaRPr>
          </a:p>
        </p:txBody>
      </p:sp>
      <p:pic>
        <p:nvPicPr>
          <p:cNvPr id="89099" name="Grafik 5" descr="Betula alba 1_fc.jpg"/>
          <p:cNvPicPr>
            <a:picLocks noChangeAspect="1"/>
          </p:cNvPicPr>
          <p:nvPr/>
        </p:nvPicPr>
        <p:blipFill>
          <a:blip r:embed="rId2" cstate="print"/>
          <a:srcRect/>
          <a:stretch>
            <a:fillRect/>
          </a:stretch>
        </p:blipFill>
        <p:spPr bwMode="auto">
          <a:xfrm>
            <a:off x="535642" y="2011680"/>
            <a:ext cx="2964797" cy="3602356"/>
          </a:xfrm>
          <a:prstGeom prst="rect">
            <a:avLst/>
          </a:prstGeom>
          <a:noFill/>
          <a:ln w="9525">
            <a:noFill/>
            <a:miter lim="800000"/>
            <a:headEnd/>
            <a:tailEnd/>
          </a:ln>
        </p:spPr>
      </p:pic>
      <p:sp>
        <p:nvSpPr>
          <p:cNvPr id="89100" name="Textfeld 4"/>
          <p:cNvSpPr txBox="1">
            <a:spLocks noChangeArrowheads="1"/>
          </p:cNvSpPr>
          <p:nvPr/>
        </p:nvSpPr>
        <p:spPr bwMode="auto">
          <a:xfrm>
            <a:off x="3886201" y="2011680"/>
            <a:ext cx="5000625" cy="2031325"/>
          </a:xfrm>
          <a:prstGeom prst="rect">
            <a:avLst/>
          </a:prstGeom>
          <a:noFill/>
          <a:ln w="9525">
            <a:noFill/>
            <a:miter lim="800000"/>
            <a:headEnd/>
            <a:tailEnd/>
          </a:ln>
        </p:spPr>
        <p:txBody>
          <a:bodyPr>
            <a:prstTxWarp prst="textNoShape">
              <a:avLst/>
            </a:prstTxWarp>
            <a:spAutoFit/>
          </a:bodyPr>
          <a:lstStyle/>
          <a:p>
            <a:pPr eaLnBrk="0" hangingPunct="0">
              <a:tabLst>
                <a:tab pos="4029075" algn="r"/>
              </a:tabLst>
            </a:pPr>
            <a:r>
              <a:rPr lang="de-DE" i="1" dirty="0">
                <a:solidFill>
                  <a:srgbClr val="FFFF00"/>
                </a:solidFill>
                <a:ea typeface="Times New Roman" pitchFamily="-112" charset="0"/>
                <a:cs typeface="Times New Roman" pitchFamily="-112" charset="0"/>
              </a:rPr>
              <a:t>Konstitution:</a:t>
            </a:r>
            <a:r>
              <a:rPr lang="de-DE" dirty="0">
                <a:solidFill>
                  <a:srgbClr val="FFFF00"/>
                </a:solidFill>
                <a:ea typeface="Times New Roman" pitchFamily="-112" charset="0"/>
                <a:cs typeface="Times New Roman" pitchFamily="-112" charset="0"/>
              </a:rPr>
              <a:t> Harnsaure Diathese</a:t>
            </a:r>
            <a:endParaRPr lang="de-DE" dirty="0">
              <a:solidFill>
                <a:srgbClr val="FFFF00"/>
              </a:solidFill>
            </a:endParaRPr>
          </a:p>
          <a:p>
            <a:pPr eaLnBrk="0" hangingPunct="0">
              <a:tabLst>
                <a:tab pos="4029075" algn="r"/>
              </a:tabLst>
            </a:pPr>
            <a:endParaRPr lang="de-DE" i="1" dirty="0">
              <a:solidFill>
                <a:srgbClr val="FFFF00"/>
              </a:solidFill>
              <a:ea typeface="Times New Roman" pitchFamily="-112" charset="0"/>
              <a:cs typeface="Times New Roman" pitchFamily="-112" charset="0"/>
            </a:endParaRPr>
          </a:p>
          <a:p>
            <a:pPr eaLnBrk="0" hangingPunct="0">
              <a:tabLst>
                <a:tab pos="4029075" algn="r"/>
              </a:tabLst>
            </a:pPr>
            <a:r>
              <a:rPr lang="de-DE" i="1" dirty="0">
                <a:solidFill>
                  <a:srgbClr val="FFFF00"/>
                </a:solidFill>
                <a:ea typeface="Times New Roman" pitchFamily="-112" charset="0"/>
                <a:cs typeface="Times New Roman" pitchFamily="-112" charset="0"/>
              </a:rPr>
              <a:t>Mittelbild:</a:t>
            </a:r>
            <a:r>
              <a:rPr lang="de-DE" dirty="0">
                <a:solidFill>
                  <a:srgbClr val="FFFF00"/>
                </a:solidFill>
                <a:ea typeface="Times New Roman" pitchFamily="-112" charset="0"/>
                <a:cs typeface="Times New Roman" pitchFamily="-112" charset="0"/>
              </a:rPr>
              <a:t> ausscheidend, schweiß‑ und harntreibend, ohne das Nierenparenchym zu reizen, Arthritis, chronische Nephritis, Harnsäure, Flechten und Hautausschläge</a:t>
            </a:r>
            <a:endParaRPr lang="de-DE" dirty="0">
              <a:solidFill>
                <a:srgbClr val="FFFF00"/>
              </a:solidFill>
            </a:endParaRPr>
          </a:p>
          <a:p>
            <a:pPr>
              <a:tabLst>
                <a:tab pos="4029075" algn="r"/>
              </a:tabLst>
            </a:pPr>
            <a:endParaRPr lang="de-DE" dirty="0">
              <a:solidFill>
                <a:srgbClr val="FFFF00"/>
              </a:solidFill>
            </a:endParaRPr>
          </a:p>
        </p:txBody>
      </p:sp>
      <p:sp>
        <p:nvSpPr>
          <p:cNvPr id="7" name="Textfeld 6"/>
          <p:cNvSpPr txBox="1">
            <a:spLocks noChangeArrowheads="1"/>
          </p:cNvSpPr>
          <p:nvPr/>
        </p:nvSpPr>
        <p:spPr bwMode="auto">
          <a:xfrm>
            <a:off x="3886200" y="4114800"/>
            <a:ext cx="4929188" cy="1477328"/>
          </a:xfrm>
          <a:prstGeom prst="rect">
            <a:avLst/>
          </a:prstGeom>
          <a:noFill/>
          <a:ln w="9525">
            <a:noFill/>
            <a:miter lim="800000"/>
            <a:headEnd/>
            <a:tailEnd/>
          </a:ln>
        </p:spPr>
        <p:txBody>
          <a:bodyPr>
            <a:prstTxWarp prst="textNoShape">
              <a:avLst/>
            </a:prstTxWarp>
            <a:spAutoFit/>
          </a:bodyPr>
          <a:lstStyle/>
          <a:p>
            <a:r>
              <a:rPr lang="de-DE"/>
              <a:t>Emotionen</a:t>
            </a:r>
          </a:p>
          <a:p>
            <a:r>
              <a:rPr lang="de-DE"/>
              <a:t>Innerlich „verschlackt“ und seelisch „vergiftet“.</a:t>
            </a:r>
          </a:p>
          <a:p>
            <a:r>
              <a:rPr lang="de-DE">
                <a:solidFill>
                  <a:srgbClr val="FF0000"/>
                </a:solidFill>
              </a:rPr>
              <a:t>Zum Lösen und Ausscheiden von  seelischem Ballast; hilft, das Lebensrad wieder in Schwung zu bringen, frisch und rein Neues anzupacken!</a:t>
            </a:r>
          </a:p>
        </p:txBody>
      </p:sp>
    </p:spTree>
  </p:cSld>
  <p:clrMapOvr>
    <a:masterClrMapping/>
  </p:clrMapOvr>
  <p:transition xmlns:p14="http://schemas.microsoft.com/office/powerpoint/2010/main" advClick="0" advTm="3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descr="Carum car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9324975" cy="6970713"/>
          </a:xfrm>
          <a:prstGeom prst="rect">
            <a:avLst/>
          </a:prstGeom>
          <a:noFill/>
          <a:extLst>
            <a:ext uri="{909E8E84-426E-40dd-AFC4-6F175D3DCCD1}">
              <a14:hiddenFill xmlns:a14="http://schemas.microsoft.com/office/drawing/2010/main">
                <a:solidFill>
                  <a:srgbClr val="FFFFFF"/>
                </a:solidFill>
              </a14:hiddenFill>
            </a:ext>
          </a:extLst>
        </p:spPr>
      </p:pic>
      <p:sp>
        <p:nvSpPr>
          <p:cNvPr id="238597" name="Text Box 5"/>
          <p:cNvSpPr txBox="1">
            <a:spLocks noChangeArrowheads="1"/>
          </p:cNvSpPr>
          <p:nvPr/>
        </p:nvSpPr>
        <p:spPr bwMode="auto">
          <a:xfrm>
            <a:off x="468313" y="6157913"/>
            <a:ext cx="13037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Carum</a:t>
            </a:r>
            <a:r>
              <a:rPr lang="de-DE" dirty="0"/>
              <a:t> </a:t>
            </a:r>
            <a:r>
              <a:rPr lang="de-DE" dirty="0" err="1"/>
              <a:t>carvi</a:t>
            </a:r>
            <a:endParaRPr lang="de-DE" dirty="0"/>
          </a:p>
        </p:txBody>
      </p:sp>
    </p:spTree>
    <p:extLst>
      <p:ext uri="{BB962C8B-B14F-4D97-AF65-F5344CB8AC3E}">
        <p14:creationId xmlns:p14="http://schemas.microsoft.com/office/powerpoint/2010/main" val="22792678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12" name="Rectangle 1052"/>
          <p:cNvSpPr>
            <a:spLocks noGrp="1" noChangeArrowheads="1"/>
          </p:cNvSpPr>
          <p:nvPr>
            <p:ph type="title"/>
          </p:nvPr>
        </p:nvSpPr>
        <p:spPr>
          <a:xfrm>
            <a:off x="500034" y="428604"/>
            <a:ext cx="8286809" cy="1143000"/>
          </a:xfrm>
          <a:solidFill>
            <a:srgbClr val="6E7ED0">
              <a:alpha val="64000"/>
            </a:srgbClr>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r>
              <a:rPr lang="de-DE" sz="3200" dirty="0" smtClean="0"/>
              <a:t>Kraft und Energie  durch Ausgleich auf der seelischen Ebene</a:t>
            </a:r>
          </a:p>
        </p:txBody>
      </p:sp>
      <p:graphicFrame>
        <p:nvGraphicFramePr>
          <p:cNvPr id="5" name="Tabellenplatzhalter 4"/>
          <p:cNvGraphicFramePr>
            <a:graphicFrameLocks noGrp="1"/>
          </p:cNvGraphicFramePr>
          <p:nvPr>
            <p:ph type="tbl" idx="1"/>
            <p:extLst>
              <p:ext uri="{D42A27DB-BD31-4B8C-83A1-F6EECF244321}">
                <p14:modId xmlns:p14="http://schemas.microsoft.com/office/powerpoint/2010/main" val="1521730609"/>
              </p:ext>
            </p:extLst>
          </p:nvPr>
        </p:nvGraphicFramePr>
        <p:xfrm>
          <a:off x="500034" y="1643050"/>
          <a:ext cx="8312178" cy="4858512"/>
        </p:xfrm>
        <a:graphic>
          <a:graphicData uri="http://schemas.openxmlformats.org/drawingml/2006/table">
            <a:tbl>
              <a:tblPr firstRow="1" bandRow="1">
                <a:tableStyleId>{D113A9D2-9D6B-4929-AA2D-F23B5EE8CBE7}</a:tableStyleId>
              </a:tblPr>
              <a:tblGrid>
                <a:gridCol w="2770726"/>
                <a:gridCol w="2770726"/>
                <a:gridCol w="2770726"/>
              </a:tblGrid>
              <a:tr h="370840">
                <a:tc>
                  <a:txBody>
                    <a:bodyPr/>
                    <a:lstStyle/>
                    <a:p>
                      <a:pPr marL="0" marR="0" indent="0" algn="l" rtl="0" eaLnBrk="1" fontAlgn="base" latinLnBrk="0" hangingPunct="1">
                        <a:spcBef>
                          <a:spcPts val="384"/>
                        </a:spcBef>
                        <a:spcAft>
                          <a:spcPts val="0"/>
                        </a:spcAft>
                      </a:pPr>
                      <a:r>
                        <a:rPr lang="de-DE" sz="1600" b="1" u="none" strike="noStrike" kern="1200" baseline="0" dirty="0"/>
                        <a:t>unkonzentriert, unklar und diffus mit Mangel an rationalem und logischem Denken. </a:t>
                      </a:r>
                      <a:endParaRPr lang="de-DE" sz="1600" b="1" i="0" u="none" strike="noStrike" dirty="0">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400" b="1" u="none" strike="noStrike" kern="1200" baseline="0" dirty="0" err="1" smtClean="0"/>
                        <a:t>Eucalyptus</a:t>
                      </a:r>
                      <a:endParaRPr lang="de-DE" sz="2400" b="1" u="none" strike="noStrike" kern="1200" baseline="0" dirty="0" smtClean="0"/>
                    </a:p>
                    <a:p>
                      <a:pPr marL="0" marR="0" indent="0" algn="ctr" rtl="0" eaLnBrk="1" fontAlgn="base" latinLnBrk="0" hangingPunct="1">
                        <a:spcBef>
                          <a:spcPts val="384"/>
                        </a:spcBef>
                        <a:spcAft>
                          <a:spcPts val="0"/>
                        </a:spcAft>
                      </a:pPr>
                      <a:r>
                        <a:rPr lang="de-DE" sz="2400" b="1" u="none" strike="noStrike" kern="1200" baseline="0" dirty="0" smtClean="0"/>
                        <a:t>13</a:t>
                      </a:r>
                      <a:endParaRPr lang="de-DE" sz="2400" b="1" i="0" u="none" strike="noStrike"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1" u="none" strike="noStrike" kern="1200" baseline="0" dirty="0"/>
                        <a:t>Zur Klärung und zum Öffnen der Augen, gibt klare Sicht, beruhigt ein aufbrausendes Wesen und verhilft zum Erkennen von Zusammenhängen und Lebensgesetzen. </a:t>
                      </a:r>
                      <a:endParaRPr lang="de-DE" sz="1600" b="1" i="0" u="none" strike="noStrike" dirty="0">
                        <a:latin typeface="+mj-lt"/>
                      </a:endParaRPr>
                    </a:p>
                  </a:txBody>
                  <a:tcPr>
                    <a:solidFill>
                      <a:srgbClr val="6E7ED0"/>
                    </a:solidFill>
                  </a:tcPr>
                </a:tc>
              </a:tr>
              <a:tr h="370840">
                <a:tc>
                  <a:txBody>
                    <a:bodyPr/>
                    <a:lstStyle/>
                    <a:p>
                      <a:pPr marL="0" marR="0" indent="0" algn="l" rtl="0" eaLnBrk="1" fontAlgn="base" latinLnBrk="0" hangingPunct="1">
                        <a:spcBef>
                          <a:spcPts val="384"/>
                        </a:spcBef>
                        <a:spcAft>
                          <a:spcPts val="0"/>
                        </a:spcAft>
                      </a:pPr>
                      <a:r>
                        <a:rPr lang="de-DE" sz="1600" b="1" u="none" strike="noStrike" kern="1200" baseline="0" dirty="0"/>
                        <a:t>verunsichert, heimatlos und einsam durch innere Instabilität und den Mangel an Geborgenheit und Umsorgt sein. </a:t>
                      </a:r>
                      <a:endParaRPr lang="de-DE" sz="1600" b="1" i="0" u="none" strike="noStrike" dirty="0">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400" b="1" u="none" strike="noStrike" kern="1200" baseline="0" dirty="0" err="1"/>
                        <a:t>Foeniculum</a:t>
                      </a:r>
                      <a:r>
                        <a:rPr lang="de-DE" sz="2400" b="1" u="none" strike="noStrike" kern="1200" baseline="0" dirty="0"/>
                        <a:t> = Fenchel </a:t>
                      </a:r>
                      <a:endParaRPr lang="de-DE" sz="2400" b="1" u="none" strike="noStrike" kern="1200" baseline="0" dirty="0" smtClean="0"/>
                    </a:p>
                    <a:p>
                      <a:pPr marL="0" marR="0" indent="0" algn="ctr" rtl="0" eaLnBrk="1" fontAlgn="base" latinLnBrk="0" hangingPunct="1">
                        <a:spcBef>
                          <a:spcPts val="384"/>
                        </a:spcBef>
                        <a:spcAft>
                          <a:spcPts val="0"/>
                        </a:spcAft>
                      </a:pPr>
                      <a:r>
                        <a:rPr lang="de-DE" sz="2400" b="1" u="none" strike="noStrike" kern="1200" baseline="0" dirty="0" smtClean="0"/>
                        <a:t>14</a:t>
                      </a:r>
                      <a:endParaRPr lang="de-DE" sz="2400" b="1" i="0" u="none" strike="noStrike"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1" u="none" strike="noStrike" kern="1200" baseline="0" dirty="0"/>
                        <a:t>Hilft bei Einsamkeitsgefühlen, seelischer Erstarrung und zum Einordnen und Verarbeiten von Gefühlen. </a:t>
                      </a:r>
                      <a:endParaRPr lang="de-DE" sz="1600" b="1" i="0" u="none" strike="noStrike" dirty="0">
                        <a:latin typeface="+mj-lt"/>
                      </a:endParaRPr>
                    </a:p>
                  </a:txBody>
                  <a:tcPr>
                    <a:solidFill>
                      <a:srgbClr val="6E7ED0"/>
                    </a:solidFill>
                  </a:tcPr>
                </a:tc>
              </a:tr>
              <a:tr h="370840">
                <a:tc>
                  <a:txBody>
                    <a:bodyPr/>
                    <a:lstStyle/>
                    <a:p>
                      <a:pPr marL="0" marR="0" indent="0" algn="l" rtl="0" eaLnBrk="1" fontAlgn="base" latinLnBrk="0" hangingPunct="1">
                        <a:spcBef>
                          <a:spcPts val="432"/>
                        </a:spcBef>
                        <a:spcAft>
                          <a:spcPts val="0"/>
                        </a:spcAft>
                      </a:pPr>
                      <a:r>
                        <a:rPr lang="de-DE" sz="1600" b="1" u="none" strike="noStrike" kern="1200" baseline="0" dirty="0"/>
                        <a:t>Mutlos und seelisch geschwächt, Abhängigkeiten</a:t>
                      </a:r>
                      <a:endParaRPr lang="de-DE" sz="1600" b="1" i="0" u="none" strike="noStrike" kern="1200" baseline="0"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432"/>
                        </a:spcBef>
                        <a:spcAft>
                          <a:spcPts val="0"/>
                        </a:spcAft>
                      </a:pPr>
                      <a:r>
                        <a:rPr lang="de-DE" sz="2400" b="1" u="none" strike="noStrike" kern="1200" baseline="0" dirty="0" smtClean="0"/>
                        <a:t>Juniperus </a:t>
                      </a:r>
                      <a:r>
                        <a:rPr lang="de-DE" sz="2400" b="1" u="none" strike="noStrike" kern="1200" baseline="0" dirty="0" err="1" smtClean="0"/>
                        <a:t>communis</a:t>
                      </a:r>
                      <a:endParaRPr lang="de-DE" sz="2400" b="1" u="none" strike="noStrike" kern="1200" baseline="0" dirty="0" smtClean="0"/>
                    </a:p>
                    <a:p>
                      <a:pPr marL="0" marR="0" indent="0" algn="ctr" rtl="0" eaLnBrk="1" fontAlgn="base" latinLnBrk="0" hangingPunct="1">
                        <a:spcBef>
                          <a:spcPts val="432"/>
                        </a:spcBef>
                        <a:spcAft>
                          <a:spcPts val="0"/>
                        </a:spcAft>
                      </a:pPr>
                      <a:r>
                        <a:rPr lang="de-DE" sz="2400" b="1" u="none" strike="noStrike" kern="1200" baseline="0" dirty="0" smtClean="0"/>
                        <a:t>15</a:t>
                      </a:r>
                      <a:endParaRPr lang="de-DE" sz="2400" b="1" i="0" u="none" strike="noStrike" kern="1200" baseline="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432"/>
                        </a:spcBef>
                        <a:spcAft>
                          <a:spcPts val="0"/>
                        </a:spcAft>
                      </a:pPr>
                      <a:r>
                        <a:rPr lang="de-DE" sz="1600" b="1" u="none" strike="noStrike" kern="1200" baseline="0" dirty="0" smtClean="0"/>
                        <a:t>Loslassen </a:t>
                      </a:r>
                      <a:r>
                        <a:rPr lang="de-DE" sz="1600" b="1" u="none" strike="noStrike" kern="1200" baseline="0" dirty="0"/>
                        <a:t>von Gefühlen und Empfindungen die abhängig machen</a:t>
                      </a:r>
                      <a:endParaRPr lang="de-DE" sz="1600" b="1" i="0" u="none" strike="noStrike" kern="1200" baseline="0" dirty="0">
                        <a:solidFill>
                          <a:schemeClr val="tx1"/>
                        </a:solidFill>
                        <a:latin typeface="+mj-lt"/>
                      </a:endParaRPr>
                    </a:p>
                  </a:txBody>
                  <a:tcPr>
                    <a:solidFill>
                      <a:srgbClr val="6E7ED0"/>
                    </a:solidFill>
                  </a:tcPr>
                </a:tc>
              </a:tr>
              <a:tr h="370840">
                <a:tc>
                  <a:txBody>
                    <a:bodyPr/>
                    <a:lstStyle/>
                    <a:p>
                      <a:pPr marL="0" marR="0" indent="0" algn="l" rtl="0" eaLnBrk="1" fontAlgn="base" latinLnBrk="0" hangingPunct="1">
                        <a:spcBef>
                          <a:spcPts val="384"/>
                        </a:spcBef>
                        <a:spcAft>
                          <a:spcPts val="0"/>
                        </a:spcAft>
                      </a:pPr>
                      <a:r>
                        <a:rPr lang="de-DE" sz="1600" b="1" u="none" strike="noStrike" kern="1200" baseline="0" dirty="0"/>
                        <a:t>Negatives Denken und Unordnung im Seelenleben</a:t>
                      </a:r>
                      <a:endParaRPr lang="de-DE" sz="1600" b="1" i="0" u="none" strike="noStrike" kern="1200" baseline="0"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400" b="1" u="none" strike="noStrike" kern="1200" baseline="0" dirty="0" err="1" smtClean="0"/>
                        <a:t>Lavandula</a:t>
                      </a:r>
                      <a:endParaRPr lang="de-DE" sz="2400" b="1" u="none" strike="noStrike" kern="1200" baseline="0" dirty="0" smtClean="0"/>
                    </a:p>
                    <a:p>
                      <a:pPr marL="0" marR="0" indent="0" algn="ctr" rtl="0" eaLnBrk="1" fontAlgn="base" latinLnBrk="0" hangingPunct="1">
                        <a:spcBef>
                          <a:spcPts val="384"/>
                        </a:spcBef>
                        <a:spcAft>
                          <a:spcPts val="0"/>
                        </a:spcAft>
                      </a:pPr>
                      <a:r>
                        <a:rPr lang="de-DE" sz="2400" b="1" u="none" strike="noStrike" kern="1200" baseline="0" dirty="0" smtClean="0"/>
                        <a:t>16</a:t>
                      </a:r>
                      <a:endParaRPr lang="de-DE" sz="2400" b="1" i="0" u="none" strike="noStrike" kern="1200" baseline="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1" u="none" strike="noStrike" kern="1200" baseline="0" dirty="0"/>
                        <a:t>Klärung von Situationen und Lebensumständen</a:t>
                      </a:r>
                      <a:endParaRPr lang="de-DE" sz="1600" b="1" i="0" u="none" strike="noStrike" kern="1200" baseline="0" dirty="0">
                        <a:solidFill>
                          <a:schemeClr val="tx1"/>
                        </a:solidFill>
                        <a:latin typeface="+mj-lt"/>
                      </a:endParaRPr>
                    </a:p>
                  </a:txBody>
                  <a:tcPr>
                    <a:solidFill>
                      <a:srgbClr val="6E7ED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608150493"/>
              </p:ext>
            </p:extLst>
          </p:nvPr>
        </p:nvGraphicFramePr>
        <p:xfrm>
          <a:off x="176206" y="806036"/>
          <a:ext cx="8574200" cy="3083248"/>
        </p:xfrm>
        <a:graphic>
          <a:graphicData uri="http://schemas.openxmlformats.org/presentationml/2006/ole">
            <mc:AlternateContent xmlns:mc="http://schemas.openxmlformats.org/markup-compatibility/2006">
              <mc:Choice xmlns:v="urn:schemas-microsoft-com:vml" Requires="v">
                <p:oleObj spid="_x0000_s38931" name="Dokument" r:id="rId4" imgW="6286500" imgH="2260600" progId="Word.Document.12">
                  <p:embed/>
                </p:oleObj>
              </mc:Choice>
              <mc:Fallback>
                <p:oleObj name="Dokument" r:id="rId4" imgW="6286500" imgH="2260600" progId="Word.Document.12">
                  <p:embed/>
                  <p:pic>
                    <p:nvPicPr>
                      <p:cNvPr id="0" name=""/>
                      <p:cNvPicPr/>
                      <p:nvPr/>
                    </p:nvPicPr>
                    <p:blipFill>
                      <a:blip r:embed="rId5"/>
                      <a:stretch>
                        <a:fillRect/>
                      </a:stretch>
                    </p:blipFill>
                    <p:spPr>
                      <a:xfrm>
                        <a:off x="176206" y="806036"/>
                        <a:ext cx="8574200" cy="3083248"/>
                      </a:xfrm>
                      <a:prstGeom prst="rect">
                        <a:avLst/>
                      </a:prstGeom>
                    </p:spPr>
                  </p:pic>
                </p:oleObj>
              </mc:Fallback>
            </mc:AlternateContent>
          </a:graphicData>
        </a:graphic>
      </p:graphicFrame>
    </p:spTree>
    <p:extLst>
      <p:ext uri="{BB962C8B-B14F-4D97-AF65-F5344CB8AC3E}">
        <p14:creationId xmlns:p14="http://schemas.microsoft.com/office/powerpoint/2010/main" val="395349178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56138"/>
            <a:ext cx="9144000" cy="6801862"/>
          </a:xfrm>
          <a:prstGeom prst="rect">
            <a:avLst/>
          </a:prstGeom>
        </p:spPr>
        <p:txBody>
          <a:bodyPr wrap="square">
            <a:spAutoFit/>
          </a:bodyPr>
          <a:lstStyle/>
          <a:p>
            <a:r>
              <a:rPr lang="de-DE" sz="2000" b="1" dirty="0"/>
              <a:t>Zur Verarbeitung und Bewältigung unverträglicher Eindrücke und Erlebnisse, hilft zu entlasten und zu </a:t>
            </a:r>
            <a:r>
              <a:rPr lang="de-DE" sz="2000" b="1" dirty="0" err="1"/>
              <a:t>entstauen</a:t>
            </a:r>
            <a:r>
              <a:rPr lang="de-DE" sz="2000" b="1" dirty="0"/>
              <a:t>.  Respekt: selbst Respekt finden können und wieder fördern</a:t>
            </a:r>
            <a:endParaRPr lang="de-DE" sz="2000" dirty="0"/>
          </a:p>
          <a:p>
            <a:r>
              <a:rPr lang="de-DE" sz="2000" b="1" dirty="0"/>
              <a:t>Akut oder </a:t>
            </a:r>
            <a:r>
              <a:rPr lang="de-DE" sz="2000" b="1" u="sng" dirty="0"/>
              <a:t>chronisch</a:t>
            </a:r>
            <a:r>
              <a:rPr lang="de-DE" sz="2000" b="1" dirty="0"/>
              <a:t> (auch); als Begleitung zu Therapien, die sehr konfrontativ sein können</a:t>
            </a:r>
            <a:endParaRPr lang="de-DE" sz="2000" dirty="0"/>
          </a:p>
          <a:p>
            <a:r>
              <a:rPr lang="de-DE" sz="2000" b="1" dirty="0"/>
              <a:t>Selbstvertrauen in den eigenen Bewältigungsfähigkeiten</a:t>
            </a:r>
            <a:endParaRPr lang="de-DE" sz="2000" dirty="0"/>
          </a:p>
          <a:p>
            <a:r>
              <a:rPr lang="de-DE" sz="2000" b="1" dirty="0"/>
              <a:t>Schwarz Magie Opfer; Manchmal als Geburtshilfe (bei Frauen, die große Angst vorm Gebären haben ) oder nach dem Gebären, wenn die Geburt schwierig und traumatisch war</a:t>
            </a:r>
            <a:endParaRPr lang="de-DE" sz="2000" dirty="0"/>
          </a:p>
          <a:p>
            <a:r>
              <a:rPr lang="de-DE" sz="2000" b="1" dirty="0"/>
              <a:t>ein Frauen Mittel</a:t>
            </a:r>
            <a:endParaRPr lang="de-DE" sz="2000" dirty="0"/>
          </a:p>
          <a:p>
            <a:r>
              <a:rPr lang="de-DE" sz="2000" b="1" dirty="0"/>
              <a:t>gegen Selbstmitleid; mit dem Leiden tief verbunden</a:t>
            </a:r>
            <a:endParaRPr lang="de-DE" sz="2000" dirty="0"/>
          </a:p>
          <a:p>
            <a:r>
              <a:rPr lang="de-DE" sz="2000" b="1" dirty="0"/>
              <a:t/>
            </a:r>
            <a:br>
              <a:rPr lang="de-DE" sz="2000" b="1" dirty="0"/>
            </a:br>
            <a:r>
              <a:rPr lang="de-DE" sz="2000" b="1" dirty="0"/>
              <a:t>Angespannt und unter Druck stehend durch unbewältigte seelische Eindrücke und Erfahrungen</a:t>
            </a:r>
            <a:endParaRPr lang="de-DE" sz="2000" dirty="0"/>
          </a:p>
          <a:p>
            <a:r>
              <a:rPr lang="de-DE" sz="2000" b="1" dirty="0"/>
              <a:t>sinnvoll und wohltuend in allen Fällen von Misshandlung, Überwältigung (</a:t>
            </a:r>
            <a:r>
              <a:rPr lang="de-DE" sz="2000" b="1" u="sng" dirty="0"/>
              <a:t>empfunden</a:t>
            </a:r>
            <a:r>
              <a:rPr lang="de-DE" sz="2000" b="1" dirty="0"/>
              <a:t> oder objektiv)</a:t>
            </a:r>
            <a:endParaRPr lang="de-DE" sz="2000" dirty="0"/>
          </a:p>
          <a:p>
            <a:r>
              <a:rPr lang="de-DE" sz="2000" b="1" dirty="0"/>
              <a:t> </a:t>
            </a:r>
            <a:endParaRPr lang="de-DE" sz="2000" dirty="0"/>
          </a:p>
          <a:p>
            <a:r>
              <a:rPr lang="de-DE" sz="2000" dirty="0"/>
              <a:t> </a:t>
            </a:r>
          </a:p>
          <a:p>
            <a:r>
              <a:rPr lang="de-DE" sz="2000" dirty="0"/>
              <a:t>Selbstvertrauen in die eigene Bewältigungsfähigkeit</a:t>
            </a:r>
          </a:p>
          <a:p>
            <a:r>
              <a:rPr lang="de-DE" sz="2000" dirty="0"/>
              <a:t>Schmerz, Leid oder Schock loslassen können	</a:t>
            </a:r>
          </a:p>
          <a:p>
            <a:r>
              <a:rPr lang="de-DE" sz="2000" dirty="0"/>
              <a:t>		</a:t>
            </a:r>
          </a:p>
          <a:p>
            <a:r>
              <a:rPr lang="de-DE" sz="2000" dirty="0"/>
              <a:t>Zusammenfassung: 	Wunderbares Mittel für stillende Mütter </a:t>
            </a:r>
          </a:p>
        </p:txBody>
      </p:sp>
    </p:spTree>
    <p:extLst>
      <p:ext uri="{BB962C8B-B14F-4D97-AF65-F5344CB8AC3E}">
        <p14:creationId xmlns:p14="http://schemas.microsoft.com/office/powerpoint/2010/main" val="133404705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60" name="Picture 4" descr="Cinnamomum veru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5905500"/>
          </a:xfrm>
          <a:prstGeom prst="rect">
            <a:avLst/>
          </a:prstGeom>
          <a:noFill/>
          <a:extLst>
            <a:ext uri="{909E8E84-426E-40dd-AFC4-6F175D3DCCD1}">
              <a14:hiddenFill xmlns:a14="http://schemas.microsoft.com/office/drawing/2010/main">
                <a:solidFill>
                  <a:srgbClr val="FFFFFF"/>
                </a:solidFill>
              </a14:hiddenFill>
            </a:ext>
          </a:extLst>
        </p:spPr>
      </p:pic>
      <p:pic>
        <p:nvPicPr>
          <p:cNvPr id="326661" name="Picture 5" descr="Cinnamomum verum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789363"/>
            <a:ext cx="3276600" cy="2592387"/>
          </a:xfrm>
          <a:prstGeom prst="rect">
            <a:avLst/>
          </a:prstGeom>
          <a:noFill/>
          <a:extLst>
            <a:ext uri="{909E8E84-426E-40dd-AFC4-6F175D3DCCD1}">
              <a14:hiddenFill xmlns:a14="http://schemas.microsoft.com/office/drawing/2010/main">
                <a:solidFill>
                  <a:srgbClr val="FFFFFF"/>
                </a:solidFill>
              </a14:hiddenFill>
            </a:ext>
          </a:extLst>
        </p:spPr>
      </p:pic>
      <p:sp>
        <p:nvSpPr>
          <p:cNvPr id="326662" name="Text Box 6"/>
          <p:cNvSpPr txBox="1">
            <a:spLocks noChangeArrowheads="1"/>
          </p:cNvSpPr>
          <p:nvPr/>
        </p:nvSpPr>
        <p:spPr bwMode="auto">
          <a:xfrm>
            <a:off x="5724525" y="5661025"/>
            <a:ext cx="15119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Cinnamomum</a:t>
            </a:r>
          </a:p>
        </p:txBody>
      </p:sp>
    </p:spTree>
    <p:extLst>
      <p:ext uri="{BB962C8B-B14F-4D97-AF65-F5344CB8AC3E}">
        <p14:creationId xmlns:p14="http://schemas.microsoft.com/office/powerpoint/2010/main" val="296733118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506646166"/>
              </p:ext>
            </p:extLst>
          </p:nvPr>
        </p:nvGraphicFramePr>
        <p:xfrm>
          <a:off x="986099" y="949621"/>
          <a:ext cx="7727483" cy="2929476"/>
        </p:xfrm>
        <a:graphic>
          <a:graphicData uri="http://schemas.openxmlformats.org/presentationml/2006/ole">
            <mc:AlternateContent xmlns:mc="http://schemas.openxmlformats.org/markup-compatibility/2006">
              <mc:Choice xmlns:v="urn:schemas-microsoft-com:vml" Requires="v">
                <p:oleObj spid="_x0000_s40979" name="Dokument" r:id="rId4" imgW="6197600" imgH="2349500" progId="Word.Document.12">
                  <p:embed/>
                </p:oleObj>
              </mc:Choice>
              <mc:Fallback>
                <p:oleObj name="Dokument" r:id="rId4" imgW="6197600" imgH="2349500" progId="Word.Document.12">
                  <p:embed/>
                  <p:pic>
                    <p:nvPicPr>
                      <p:cNvPr id="0" name=""/>
                      <p:cNvPicPr/>
                      <p:nvPr/>
                    </p:nvPicPr>
                    <p:blipFill>
                      <a:blip r:embed="rId5"/>
                      <a:stretch>
                        <a:fillRect/>
                      </a:stretch>
                    </p:blipFill>
                    <p:spPr>
                      <a:xfrm>
                        <a:off x="986099" y="949621"/>
                        <a:ext cx="7727483" cy="2929476"/>
                      </a:xfrm>
                      <a:prstGeom prst="rect">
                        <a:avLst/>
                      </a:prstGeom>
                    </p:spPr>
                  </p:pic>
                </p:oleObj>
              </mc:Fallback>
            </mc:AlternateContent>
          </a:graphicData>
        </a:graphic>
      </p:graphicFrame>
    </p:spTree>
    <p:extLst>
      <p:ext uri="{BB962C8B-B14F-4D97-AF65-F5344CB8AC3E}">
        <p14:creationId xmlns:p14="http://schemas.microsoft.com/office/powerpoint/2010/main" val="11060704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73524" y="348276"/>
            <a:ext cx="7897980" cy="5262979"/>
          </a:xfrm>
          <a:prstGeom prst="rect">
            <a:avLst/>
          </a:prstGeom>
        </p:spPr>
        <p:txBody>
          <a:bodyPr wrap="square">
            <a:spAutoFit/>
          </a:bodyPr>
          <a:lstStyle/>
          <a:p>
            <a:r>
              <a:rPr lang="de-DE" sz="2400" b="1" dirty="0"/>
              <a:t>Zum Öffnen des Herzens, Lösung seelischer Verkrampfung, vermittelt Wärme, Geborgenheit und regt die Fantasie an!</a:t>
            </a:r>
            <a:endParaRPr lang="de-DE" sz="2400" dirty="0"/>
          </a:p>
          <a:p>
            <a:r>
              <a:rPr lang="de-DE" sz="2400" b="1" dirty="0"/>
              <a:t>macht freundlich, herzlich</a:t>
            </a:r>
            <a:endParaRPr lang="de-DE" sz="2400" dirty="0"/>
          </a:p>
          <a:p>
            <a:r>
              <a:rPr lang="de-DE" sz="2400" b="1" dirty="0"/>
              <a:t>hilft auf andere Menschen zuzugehen</a:t>
            </a:r>
            <a:endParaRPr lang="de-DE" sz="2400" dirty="0"/>
          </a:p>
          <a:p>
            <a:r>
              <a:rPr lang="de-DE" sz="2400" b="1" dirty="0"/>
              <a:t>sich selbst genug mögen, um sich gut „zu verkaufen“, sich vorzustellen</a:t>
            </a:r>
            <a:endParaRPr lang="de-DE" sz="2400" dirty="0"/>
          </a:p>
          <a:p>
            <a:r>
              <a:rPr lang="de-DE" sz="2400" b="1" dirty="0"/>
              <a:t>was kalt oder kühl ist oder wirkt, wird warm und offen</a:t>
            </a:r>
            <a:endParaRPr lang="de-DE" sz="2400" dirty="0"/>
          </a:p>
          <a:p>
            <a:r>
              <a:rPr lang="de-DE" sz="2400" b="1" dirty="0"/>
              <a:t> </a:t>
            </a:r>
            <a:endParaRPr lang="de-DE" sz="2400" dirty="0"/>
          </a:p>
          <a:p>
            <a:r>
              <a:rPr lang="de-DE" sz="2400" b="1" dirty="0"/>
              <a:t>Einsam und ungeliebt durch äußere Gefühlskälte, Verlustängste oder Missgunst.</a:t>
            </a:r>
            <a:endParaRPr lang="de-DE" sz="2400" dirty="0"/>
          </a:p>
          <a:p>
            <a:r>
              <a:rPr lang="de-DE" sz="2400" dirty="0"/>
              <a:t> </a:t>
            </a:r>
          </a:p>
          <a:p>
            <a:r>
              <a:rPr lang="de-DE" sz="2400" dirty="0"/>
              <a:t>Hilft auf andere Menschen zuzugehen, fördert das DU</a:t>
            </a:r>
          </a:p>
          <a:p>
            <a:r>
              <a:rPr lang="de-DE" sz="2400" dirty="0"/>
              <a:t>Nicht empfehlenswert wenn man eine Phase allein durchstehen muss/will </a:t>
            </a:r>
          </a:p>
        </p:txBody>
      </p:sp>
    </p:spTree>
    <p:extLst>
      <p:ext uri="{BB962C8B-B14F-4D97-AF65-F5344CB8AC3E}">
        <p14:creationId xmlns:p14="http://schemas.microsoft.com/office/powerpoint/2010/main" val="320333868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4" name="Picture 4" descr="Curcuma long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7685" name="Picture 5" descr="Curcuma longa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3933825"/>
            <a:ext cx="2346325" cy="1739900"/>
          </a:xfrm>
          <a:prstGeom prst="rect">
            <a:avLst/>
          </a:prstGeom>
          <a:noFill/>
          <a:extLst>
            <a:ext uri="{909E8E84-426E-40dd-AFC4-6F175D3DCCD1}">
              <a14:hiddenFill xmlns:a14="http://schemas.microsoft.com/office/drawing/2010/main">
                <a:solidFill>
                  <a:srgbClr val="FFFFFF"/>
                </a:solidFill>
              </a14:hiddenFill>
            </a:ext>
          </a:extLst>
        </p:spPr>
      </p:pic>
      <p:sp>
        <p:nvSpPr>
          <p:cNvPr id="327686" name="Text Box 6"/>
          <p:cNvSpPr txBox="1">
            <a:spLocks noChangeArrowheads="1"/>
          </p:cNvSpPr>
          <p:nvPr/>
        </p:nvSpPr>
        <p:spPr bwMode="auto">
          <a:xfrm>
            <a:off x="2124075" y="6165850"/>
            <a:ext cx="1586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Curcuma </a:t>
            </a:r>
            <a:r>
              <a:rPr lang="de-DE" dirty="0" err="1"/>
              <a:t>longa</a:t>
            </a:r>
            <a:endParaRPr lang="de-DE" dirty="0"/>
          </a:p>
        </p:txBody>
      </p:sp>
    </p:spTree>
    <p:extLst>
      <p:ext uri="{BB962C8B-B14F-4D97-AF65-F5344CB8AC3E}">
        <p14:creationId xmlns:p14="http://schemas.microsoft.com/office/powerpoint/2010/main" val="420682005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635149108"/>
              </p:ext>
            </p:extLst>
          </p:nvPr>
        </p:nvGraphicFramePr>
        <p:xfrm>
          <a:off x="85938" y="459355"/>
          <a:ext cx="8795530" cy="3579367"/>
        </p:xfrm>
        <a:graphic>
          <a:graphicData uri="http://schemas.openxmlformats.org/presentationml/2006/ole">
            <mc:AlternateContent xmlns:mc="http://schemas.openxmlformats.org/markup-compatibility/2006">
              <mc:Choice xmlns:v="urn:schemas-microsoft-com:vml" Requires="v">
                <p:oleObj spid="_x0000_s42004" name="Dokument" r:id="rId4" imgW="6210300" imgH="2527300" progId="Word.Document.12">
                  <p:embed/>
                </p:oleObj>
              </mc:Choice>
              <mc:Fallback>
                <p:oleObj name="Dokument" r:id="rId4" imgW="6210300" imgH="2527300" progId="Word.Document.12">
                  <p:embed/>
                  <p:pic>
                    <p:nvPicPr>
                      <p:cNvPr id="0" name=""/>
                      <p:cNvPicPr/>
                      <p:nvPr/>
                    </p:nvPicPr>
                    <p:blipFill>
                      <a:blip r:embed="rId5"/>
                      <a:stretch>
                        <a:fillRect/>
                      </a:stretch>
                    </p:blipFill>
                    <p:spPr>
                      <a:xfrm>
                        <a:off x="85938" y="459355"/>
                        <a:ext cx="8795530" cy="3579367"/>
                      </a:xfrm>
                      <a:prstGeom prst="rect">
                        <a:avLst/>
                      </a:prstGeom>
                    </p:spPr>
                  </p:pic>
                </p:oleObj>
              </mc:Fallback>
            </mc:AlternateContent>
          </a:graphicData>
        </a:graphic>
      </p:graphicFrame>
    </p:spTree>
    <p:extLst>
      <p:ext uri="{BB962C8B-B14F-4D97-AF65-F5344CB8AC3E}">
        <p14:creationId xmlns:p14="http://schemas.microsoft.com/office/powerpoint/2010/main" val="180011895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3964" y="240990"/>
            <a:ext cx="8837388" cy="6494086"/>
          </a:xfrm>
          <a:prstGeom prst="rect">
            <a:avLst/>
          </a:prstGeom>
        </p:spPr>
        <p:txBody>
          <a:bodyPr wrap="square">
            <a:spAutoFit/>
          </a:bodyPr>
          <a:lstStyle/>
          <a:p>
            <a:r>
              <a:rPr lang="de-DE" sz="2600" b="1" dirty="0"/>
              <a:t>Zur Bewältigung von Verbitterung und Erstarrung, zum Brechen des Eises; hilft, sich positiven Gedanken zu öffnen! Gegen den Strom gehen können, hilft Wurzeln zu schlagen</a:t>
            </a:r>
            <a:br>
              <a:rPr lang="de-DE" sz="2600" b="1" dirty="0"/>
            </a:br>
            <a:r>
              <a:rPr lang="de-DE" sz="2600" b="1" dirty="0"/>
              <a:t>gegen den Strom gehen können</a:t>
            </a:r>
            <a:endParaRPr lang="de-DE" sz="2600" dirty="0"/>
          </a:p>
          <a:p>
            <a:r>
              <a:rPr lang="de-DE" sz="2600" b="1" dirty="0"/>
              <a:t>Zugehörigkeit pflegen</a:t>
            </a:r>
            <a:endParaRPr lang="de-DE" sz="2600" dirty="0"/>
          </a:p>
          <a:p>
            <a:r>
              <a:rPr lang="de-DE" sz="2600" b="1" dirty="0"/>
              <a:t>Sich einsam und ungeliebt fühlen</a:t>
            </a:r>
            <a:endParaRPr lang="de-DE" sz="2600" dirty="0"/>
          </a:p>
          <a:p>
            <a:r>
              <a:rPr lang="de-DE" sz="2600" b="1" dirty="0"/>
              <a:t>Auch gegen den Strom schwimmen im Sinne von widerspenstig</a:t>
            </a:r>
            <a:endParaRPr lang="de-DE" sz="2600" dirty="0"/>
          </a:p>
          <a:p>
            <a:r>
              <a:rPr lang="de-DE" sz="2600" b="1" dirty="0"/>
              <a:t>hilft Wurzeln zu schlagen, sich zu Hause zu fühlen, Stabilität zu schaffen im Inneren auch wenn ringsherum Unstabilität herrscht</a:t>
            </a:r>
            <a:endParaRPr lang="de-DE" sz="2600" dirty="0"/>
          </a:p>
          <a:p>
            <a:r>
              <a:rPr lang="de-DE" sz="2600" b="1" dirty="0"/>
              <a:t>Steifheit im Körper sowie in emotionellen und mentalen Mustern</a:t>
            </a:r>
            <a:endParaRPr lang="de-DE" sz="2600" dirty="0"/>
          </a:p>
          <a:p>
            <a:r>
              <a:rPr lang="de-DE" sz="2600" b="1" dirty="0"/>
              <a:t/>
            </a:r>
            <a:br>
              <a:rPr lang="de-DE" sz="2600" b="1" dirty="0"/>
            </a:br>
            <a:r>
              <a:rPr lang="de-DE" sz="2600" b="1" dirty="0"/>
              <a:t>Seelisch erstarrt, sich einsam und ungeliebt fühlen, verhärtet und kalt durch Gefühle von Neid, Eifersucht, Hass oder Geiz.</a:t>
            </a:r>
            <a:endParaRPr lang="de-DE" sz="2600" dirty="0"/>
          </a:p>
        </p:txBody>
      </p:sp>
    </p:spTree>
    <p:extLst>
      <p:ext uri="{BB962C8B-B14F-4D97-AF65-F5344CB8AC3E}">
        <p14:creationId xmlns:p14="http://schemas.microsoft.com/office/powerpoint/2010/main" val="370577363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Daucus carot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3667" name="Text Box 3"/>
          <p:cNvSpPr txBox="1">
            <a:spLocks noChangeArrowheads="1"/>
          </p:cNvSpPr>
          <p:nvPr/>
        </p:nvSpPr>
        <p:spPr bwMode="auto">
          <a:xfrm>
            <a:off x="466725" y="6165850"/>
            <a:ext cx="1511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Daucus</a:t>
            </a:r>
            <a:r>
              <a:rPr lang="de-DE" dirty="0"/>
              <a:t> </a:t>
            </a:r>
            <a:r>
              <a:rPr lang="de-DE" dirty="0" err="1"/>
              <a:t>carota</a:t>
            </a:r>
            <a:endParaRPr lang="de-DE" dirty="0"/>
          </a:p>
        </p:txBody>
      </p:sp>
    </p:spTree>
    <p:extLst>
      <p:ext uri="{BB962C8B-B14F-4D97-AF65-F5344CB8AC3E}">
        <p14:creationId xmlns:p14="http://schemas.microsoft.com/office/powerpoint/2010/main" val="3053032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1944351719"/>
              </p:ext>
            </p:extLst>
          </p:nvPr>
        </p:nvGraphicFramePr>
        <p:xfrm>
          <a:off x="928662" y="2205990"/>
          <a:ext cx="7335228" cy="4160520"/>
        </p:xfrm>
        <a:graphic>
          <a:graphicData uri="http://schemas.openxmlformats.org/drawingml/2006/table">
            <a:tbl>
              <a:tblPr/>
              <a:tblGrid>
                <a:gridCol w="2349884"/>
                <a:gridCol w="4985344"/>
              </a:tblGrid>
              <a:tr h="4160520">
                <a:tc>
                  <a:txBody>
                    <a:bodyPr/>
                    <a:lstStyle/>
                    <a:p>
                      <a:pPr algn="l">
                        <a:spcAft>
                          <a:spcPts val="0"/>
                        </a:spcAft>
                        <a:tabLst>
                          <a:tab pos="3982085" algn="r"/>
                        </a:tabLst>
                      </a:pPr>
                      <a:endParaRPr lang="en-GB" sz="1200" dirty="0">
                        <a:solidFill>
                          <a:srgbClr val="000000"/>
                        </a:solidFill>
                        <a:latin typeface="Arial"/>
                        <a:ea typeface="Times New Roman"/>
                        <a:cs typeface="Times New Roman"/>
                      </a:endParaRPr>
                    </a:p>
                    <a:p>
                      <a:pPr algn="l">
                        <a:spcAft>
                          <a:spcPts val="0"/>
                        </a:spcAft>
                        <a:tabLst>
                          <a:tab pos="3982085" algn="r"/>
                        </a:tabLst>
                      </a:pPr>
                      <a:r>
                        <a:rPr lang="de-DE" sz="1200" dirty="0">
                          <a:latin typeface="Times New Roman"/>
                          <a:ea typeface="Times New Roman"/>
                          <a:cs typeface="Times New Roman"/>
                        </a:rPr>
                        <a:t/>
                      </a:r>
                      <a:br>
                        <a:rPr lang="de-DE" sz="1200" dirty="0">
                          <a:latin typeface="Times New Roman"/>
                          <a:ea typeface="Times New Roman"/>
                          <a:cs typeface="Times New Roman"/>
                        </a:rPr>
                      </a:br>
                      <a:endParaRPr lang="de-DE" sz="1200" dirty="0">
                        <a:latin typeface="Times New Roman"/>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1800" i="1" dirty="0">
                          <a:solidFill>
                            <a:srgbClr val="000000"/>
                          </a:solidFill>
                          <a:latin typeface="Arial"/>
                          <a:ea typeface="Times New Roman"/>
                          <a:cs typeface="Times New Roman"/>
                        </a:rPr>
                        <a:t>Leitlinie: Regenerations- und </a:t>
                      </a:r>
                      <a:r>
                        <a:rPr lang="de-DE" sz="2000" i="1" dirty="0">
                          <a:solidFill>
                            <a:srgbClr val="FFFF00"/>
                          </a:solidFill>
                          <a:latin typeface="Arial"/>
                          <a:ea typeface="Times New Roman"/>
                          <a:cs typeface="Times New Roman"/>
                        </a:rPr>
                        <a:t>Emotionsmittel</a:t>
                      </a:r>
                      <a:endParaRPr lang="de-DE" sz="2000" dirty="0">
                        <a:solidFill>
                          <a:srgbClr val="FFFF00"/>
                        </a:solidFill>
                        <a:latin typeface="Times New Roman"/>
                        <a:ea typeface="Times New Roman"/>
                        <a:cs typeface="Times New Roman"/>
                      </a:endParaRPr>
                    </a:p>
                    <a:p>
                      <a:pPr algn="l">
                        <a:spcAft>
                          <a:spcPts val="0"/>
                        </a:spcAft>
                        <a:tabLst>
                          <a:tab pos="257175" algn="l"/>
                          <a:tab pos="495300" algn="l"/>
                          <a:tab pos="1718945" algn="ctr"/>
                          <a:tab pos="6647815" algn="r"/>
                          <a:tab pos="449580" algn="l"/>
                        </a:tabLst>
                      </a:pPr>
                      <a:r>
                        <a:rPr lang="de-DE" sz="2000" i="1" dirty="0">
                          <a:solidFill>
                            <a:srgbClr val="FFFF00"/>
                          </a:solidFill>
                          <a:latin typeface="Arial"/>
                          <a:ea typeface="Times New Roman"/>
                          <a:cs typeface="Times New Roman"/>
                        </a:rPr>
                        <a:t>Mittelbild: </a:t>
                      </a:r>
                      <a:r>
                        <a:rPr lang="de-DE" sz="2000" dirty="0">
                          <a:solidFill>
                            <a:srgbClr val="FFFF00"/>
                          </a:solidFill>
                          <a:latin typeface="Arial"/>
                          <a:ea typeface="Times New Roman"/>
                          <a:cs typeface="Times New Roman"/>
                        </a:rPr>
                        <a:t>Zysten, Hämorrhoiden, Krebs(</a:t>
                      </a:r>
                      <a:r>
                        <a:rPr lang="de-DE" sz="2000" dirty="0" err="1">
                          <a:solidFill>
                            <a:srgbClr val="FFFF00"/>
                          </a:solidFill>
                          <a:latin typeface="Arial"/>
                          <a:ea typeface="Times New Roman"/>
                          <a:cs typeface="Times New Roman"/>
                        </a:rPr>
                        <a:t>begleitmittel</a:t>
                      </a:r>
                      <a:r>
                        <a:rPr lang="de-DE" sz="2000" dirty="0">
                          <a:solidFill>
                            <a:srgbClr val="FFFF00"/>
                          </a:solidFill>
                          <a:latin typeface="Arial"/>
                          <a:ea typeface="Times New Roman"/>
                          <a:cs typeface="Times New Roman"/>
                        </a:rPr>
                        <a:t>)</a:t>
                      </a:r>
                      <a:endParaRPr lang="de-DE" sz="2000" dirty="0">
                        <a:solidFill>
                          <a:srgbClr val="FFFF00"/>
                        </a:solidFill>
                        <a:latin typeface="Times New Roman"/>
                        <a:ea typeface="Times New Roman"/>
                        <a:cs typeface="Times New Roman"/>
                      </a:endParaRPr>
                    </a:p>
                    <a:p>
                      <a:pPr algn="l">
                        <a:spcAft>
                          <a:spcPts val="0"/>
                        </a:spcAft>
                        <a:tabLst>
                          <a:tab pos="257175" algn="l"/>
                          <a:tab pos="495300" algn="l"/>
                          <a:tab pos="1718945" algn="ctr"/>
                          <a:tab pos="6647815" algn="r"/>
                          <a:tab pos="449580" algn="l"/>
                        </a:tabLst>
                      </a:pPr>
                      <a:r>
                        <a:rPr lang="de-DE" sz="2000" dirty="0">
                          <a:solidFill>
                            <a:srgbClr val="FFFF00"/>
                          </a:solidFill>
                          <a:latin typeface="Arial"/>
                          <a:ea typeface="Times New Roman"/>
                          <a:cs typeface="Times New Roman"/>
                        </a:rPr>
                        <a:t>Emotionsmittel: Einseitig und voreingenommen durch Vorurteile und Klischeedenken. Zur inneren Distanzierung von vereinfachten Denkmustern, hilft die Vielfältigkeit des Lebens anzuerkennen und die Andersartigkeit der Anderen zu akzeptieren</a:t>
                      </a:r>
                      <a:endParaRPr lang="de-DE" sz="2000" dirty="0">
                        <a:solidFill>
                          <a:srgbClr val="FFFF00"/>
                        </a:solidFill>
                        <a:latin typeface="Times New Roman"/>
                        <a:ea typeface="Times New Roman"/>
                        <a:cs typeface="Times New Roman"/>
                      </a:endParaRPr>
                    </a:p>
                    <a:p>
                      <a:pPr algn="l">
                        <a:spcAft>
                          <a:spcPts val="0"/>
                        </a:spcAft>
                      </a:pPr>
                      <a:r>
                        <a:rPr lang="de-DE" sz="2000" i="1" dirty="0">
                          <a:solidFill>
                            <a:srgbClr val="FFFF00"/>
                          </a:solidFill>
                          <a:latin typeface="Arial"/>
                          <a:ea typeface="Times New Roman"/>
                          <a:cs typeface="Times New Roman"/>
                        </a:rPr>
                        <a:t>Anwendung: </a:t>
                      </a:r>
                      <a:r>
                        <a:rPr lang="de-DE" sz="2000" dirty="0">
                          <a:solidFill>
                            <a:srgbClr val="FFFF00"/>
                          </a:solidFill>
                          <a:latin typeface="Arial"/>
                          <a:ea typeface="Times New Roman"/>
                          <a:cs typeface="Times New Roman"/>
                        </a:rPr>
                        <a:t>3- 5 mal täglich 10 Tropfen</a:t>
                      </a:r>
                      <a:endParaRPr lang="de-DE" sz="2000" dirty="0">
                        <a:solidFill>
                          <a:srgbClr val="FFFF00"/>
                        </a:solidFill>
                        <a:latin typeface="Times New Roman"/>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4034" name="Rectangle 2"/>
          <p:cNvSpPr>
            <a:spLocks noChangeArrowheads="1"/>
          </p:cNvSpPr>
          <p:nvPr/>
        </p:nvSpPr>
        <p:spPr bwMode="auto">
          <a:xfrm>
            <a:off x="354330" y="191587"/>
            <a:ext cx="8675370" cy="2354491"/>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981450" algn="r"/>
              </a:tabLst>
            </a:pPr>
            <a:r>
              <a:rPr kumimoji="0" lang="de-DE" b="1" i="0" u="none" strike="noStrike" cap="none" normalizeH="0" baseline="0" dirty="0" smtClean="0">
                <a:ln>
                  <a:noFill/>
                </a:ln>
                <a:solidFill>
                  <a:schemeClr val="tx1"/>
                </a:solidFill>
                <a:effectLst/>
                <a:latin typeface="Arial" pitchFamily="34" charset="0"/>
                <a:cs typeface="Arial" pitchFamily="34" charset="0"/>
              </a:rPr>
              <a:t>Nr. 12 </a:t>
            </a:r>
            <a:r>
              <a:rPr kumimoji="0" lang="de-DE" b="1" i="0" u="none" strike="noStrike" cap="none" normalizeH="0" baseline="0" dirty="0" err="1" smtClean="0">
                <a:ln>
                  <a:noFill/>
                </a:ln>
                <a:solidFill>
                  <a:schemeClr val="tx1"/>
                </a:solidFill>
                <a:effectLst/>
                <a:latin typeface="Arial" pitchFamily="34" charset="0"/>
                <a:cs typeface="Arial" pitchFamily="34" charset="0"/>
              </a:rPr>
              <a:t>Daucus</a:t>
            </a:r>
            <a:r>
              <a:rPr kumimoji="0" lang="de-DE" b="1" i="0" u="none" strike="noStrike" cap="none" normalizeH="0" baseline="0" dirty="0" smtClean="0">
                <a:ln>
                  <a:noFill/>
                </a:ln>
                <a:solidFill>
                  <a:schemeClr val="tx1"/>
                </a:solidFill>
                <a:effectLst/>
                <a:latin typeface="Arial" pitchFamily="34" charset="0"/>
                <a:cs typeface="Arial" pitchFamily="34" charset="0"/>
              </a:rPr>
              <a:t> </a:t>
            </a:r>
            <a:r>
              <a:rPr lang="de-DE" b="1" dirty="0" err="1">
                <a:latin typeface="Arial" pitchFamily="34" charset="0"/>
                <a:cs typeface="Arial" pitchFamily="34" charset="0"/>
              </a:rPr>
              <a:t>c</a:t>
            </a:r>
            <a:r>
              <a:rPr kumimoji="0" lang="de-DE" b="1" i="0" u="none" strike="noStrike" cap="none" normalizeH="0" baseline="0" dirty="0" err="1" smtClean="0">
                <a:ln>
                  <a:noFill/>
                </a:ln>
                <a:solidFill>
                  <a:schemeClr val="tx1"/>
                </a:solidFill>
                <a:effectLst/>
                <a:latin typeface="Arial" pitchFamily="34" charset="0"/>
                <a:cs typeface="Arial" pitchFamily="34" charset="0"/>
              </a:rPr>
              <a:t>arotta</a:t>
            </a:r>
            <a:endParaRPr kumimoji="0" lang="de-DE"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981450" algn="r"/>
              </a:tabLst>
            </a:pPr>
            <a:r>
              <a:rPr kumimoji="0" lang="de-DE" b="1" i="0" u="none" strike="noStrike" cap="none" normalizeH="0" baseline="0" dirty="0" smtClean="0">
                <a:ln>
                  <a:noFill/>
                </a:ln>
                <a:solidFill>
                  <a:schemeClr val="tx1"/>
                </a:solidFill>
                <a:effectLst/>
                <a:latin typeface="Arial" pitchFamily="34" charset="0"/>
                <a:cs typeface="Arial" pitchFamily="34" charset="0"/>
              </a:rPr>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Zur inneren Distanzierung von vereinfachten Denkmustern, hilft die Vielfältigkeit des Lebens anzuerkennen und die Andersartigkeit der anderen zu akzeptieren.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einseitig und voreingenommen durch Vorurteile und Klischeedenken. </a:t>
            </a:r>
            <a:endParaRPr kumimoji="0" lang="de-DE"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981450" algn="r"/>
              </a:tabLst>
            </a:pPr>
            <a:endParaRPr kumimoji="0" lang="de-DE" sz="2400" b="0" i="0" u="none" strike="noStrike" cap="none" normalizeH="0" baseline="0" dirty="0" smtClean="0">
              <a:ln>
                <a:noFill/>
              </a:ln>
              <a:solidFill>
                <a:schemeClr val="tx1"/>
              </a:solidFill>
              <a:effectLst/>
              <a:latin typeface="Arial" pitchFamily="34" charset="0"/>
            </a:endParaRPr>
          </a:p>
        </p:txBody>
      </p:sp>
      <p:pic>
        <p:nvPicPr>
          <p:cNvPr id="44033" name="Picture 1"/>
          <p:cNvPicPr>
            <a:picLocks noChangeAspect="1" noChangeArrowheads="1"/>
          </p:cNvPicPr>
          <p:nvPr/>
        </p:nvPicPr>
        <p:blipFill>
          <a:blip r:embed="rId2" cstate="print"/>
          <a:srcRect/>
          <a:stretch>
            <a:fillRect/>
          </a:stretch>
        </p:blipFill>
        <p:spPr bwMode="auto">
          <a:xfrm>
            <a:off x="460980" y="2726056"/>
            <a:ext cx="2380938" cy="2966084"/>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title"/>
          </p:nvPr>
        </p:nvSpPr>
        <p:spPr>
          <a:xfrm>
            <a:off x="357158" y="428604"/>
            <a:ext cx="8580467" cy="1019196"/>
          </a:xfrm>
          <a:solidFill>
            <a:srgbClr val="6E7ED0">
              <a:alpha val="65000"/>
            </a:srgbClr>
          </a:solidFill>
        </p:spPr>
        <p:style>
          <a:lnRef idx="3">
            <a:schemeClr val="lt1"/>
          </a:lnRef>
          <a:fillRef idx="1">
            <a:schemeClr val="accent1"/>
          </a:fillRef>
          <a:effectRef idx="1">
            <a:schemeClr val="accent1"/>
          </a:effectRef>
          <a:fontRef idx="minor">
            <a:schemeClr val="lt1"/>
          </a:fontRef>
        </p:style>
        <p:txBody>
          <a:bodyPr anchor="ctr">
            <a:normAutofit/>
          </a:bodyPr>
          <a:lstStyle/>
          <a:p>
            <a:pPr eaLnBrk="1" hangingPunct="1"/>
            <a:r>
              <a:rPr lang="de-DE" sz="4000" dirty="0" smtClean="0"/>
              <a:t>Das Potenzial der Zimpel Spagyrik</a:t>
            </a:r>
          </a:p>
        </p:txBody>
      </p:sp>
      <p:graphicFrame>
        <p:nvGraphicFramePr>
          <p:cNvPr id="5" name="Tabellenplatzhalter 4"/>
          <p:cNvGraphicFramePr>
            <a:graphicFrameLocks noGrp="1"/>
          </p:cNvGraphicFramePr>
          <p:nvPr>
            <p:ph type="tbl" idx="1"/>
            <p:extLst>
              <p:ext uri="{D42A27DB-BD31-4B8C-83A1-F6EECF244321}">
                <p14:modId xmlns:p14="http://schemas.microsoft.com/office/powerpoint/2010/main" val="1830124304"/>
              </p:ext>
            </p:extLst>
          </p:nvPr>
        </p:nvGraphicFramePr>
        <p:xfrm>
          <a:off x="357158" y="1571612"/>
          <a:ext cx="8597931" cy="4608576"/>
        </p:xfrm>
        <a:graphic>
          <a:graphicData uri="http://schemas.openxmlformats.org/drawingml/2006/table">
            <a:tbl>
              <a:tblPr firstRow="1" bandRow="1">
                <a:tableStyleId>{D113A9D2-9D6B-4929-AA2D-F23B5EE8CBE7}</a:tableStyleId>
              </a:tblPr>
              <a:tblGrid>
                <a:gridCol w="2643206"/>
                <a:gridCol w="2214578"/>
                <a:gridCol w="3740147"/>
              </a:tblGrid>
              <a:tr h="370840">
                <a:tc>
                  <a:txBody>
                    <a:bodyPr/>
                    <a:lstStyle/>
                    <a:p>
                      <a:pPr marL="0" marR="0" indent="0" algn="l" rtl="0" eaLnBrk="1" fontAlgn="base" latinLnBrk="0" hangingPunct="1">
                        <a:spcBef>
                          <a:spcPts val="384"/>
                        </a:spcBef>
                        <a:spcAft>
                          <a:spcPts val="0"/>
                        </a:spcAft>
                      </a:pPr>
                      <a:r>
                        <a:rPr lang="de-DE" sz="1800" b="1" u="none" strike="noStrike" kern="1200" baseline="0" dirty="0"/>
                        <a:t>Übererregt, hyperaktiv und überspannt</a:t>
                      </a:r>
                      <a:endParaRPr lang="de-DE" sz="1800" b="1" i="0" u="none" strike="noStrike" kern="1200" baseline="0" dirty="0">
                        <a:solidFill>
                          <a:schemeClr val="tx1"/>
                        </a:solidFill>
                        <a:latin typeface="+mj-lt"/>
                      </a:endParaRPr>
                    </a:p>
                  </a:txBody>
                  <a:tcPr>
                    <a:solidFill>
                      <a:srgbClr val="6E7ED0"/>
                    </a:solidFill>
                  </a:tcPr>
                </a:tc>
                <a:tc>
                  <a:txBody>
                    <a:bodyPr/>
                    <a:lstStyle/>
                    <a:p>
                      <a:pPr marL="0" marR="0" indent="0" algn="ctr" rtl="0" eaLnBrk="1" fontAlgn="b" latinLnBrk="0" hangingPunct="1">
                        <a:spcBef>
                          <a:spcPts val="384"/>
                        </a:spcBef>
                        <a:spcAft>
                          <a:spcPts val="0"/>
                        </a:spcAft>
                      </a:pPr>
                      <a:r>
                        <a:rPr lang="de-DE" sz="2000" b="1" u="none" strike="noStrike" kern="1200" baseline="0" dirty="0" err="1"/>
                        <a:t>Levisticum</a:t>
                      </a:r>
                      <a:r>
                        <a:rPr lang="de-DE" sz="2000" b="1" u="none" strike="noStrike" kern="1200" baseline="0" dirty="0"/>
                        <a:t> off.</a:t>
                      </a:r>
                      <a:endParaRPr lang="de-DE" sz="2000" b="1" u="none" strike="noStrike" dirty="0"/>
                    </a:p>
                    <a:p>
                      <a:pPr marL="0" marR="0" indent="0" algn="ctr" rtl="0" eaLnBrk="1" fontAlgn="base" latinLnBrk="0" hangingPunct="1">
                        <a:spcBef>
                          <a:spcPts val="384"/>
                        </a:spcBef>
                        <a:spcAft>
                          <a:spcPts val="0"/>
                        </a:spcAft>
                      </a:pPr>
                      <a:r>
                        <a:rPr lang="de-DE" sz="2000" b="1" u="none" strike="noStrike" kern="1200" baseline="0" dirty="0" smtClean="0"/>
                        <a:t>17</a:t>
                      </a:r>
                      <a:endParaRPr lang="de-DE" sz="2000" b="1" i="0" u="none" strike="noStrike" kern="1200" baseline="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1" u="none" strike="noStrike" kern="1200" baseline="0" dirty="0"/>
                        <a:t>Ruhe und Konzentration aufs Wesentliche</a:t>
                      </a:r>
                      <a:endParaRPr lang="de-DE" sz="1600" b="1" i="0" u="none" strike="noStrike" kern="1200" baseline="0" dirty="0">
                        <a:solidFill>
                          <a:schemeClr val="tx1"/>
                        </a:solidFill>
                        <a:latin typeface="+mj-lt"/>
                      </a:endParaRPr>
                    </a:p>
                  </a:txBody>
                  <a:tcPr>
                    <a:solidFill>
                      <a:srgbClr val="6E7ED0"/>
                    </a:solidFill>
                  </a:tcPr>
                </a:tc>
              </a:tr>
              <a:tr h="37084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800" b="1" u="none" strike="noStrike" cap="none" normalizeH="0" baseline="0" dirty="0" smtClean="0">
                          <a:ln>
                            <a:noFill/>
                          </a:ln>
                          <a:effectLst/>
                        </a:rPr>
                        <a:t>psychisch verletzt und verwundet. </a:t>
                      </a:r>
                      <a:endParaRPr kumimoji="0" lang="de-DE" sz="1800" b="1" i="0" u="none" strike="noStrike" cap="none" normalizeH="0" baseline="0" dirty="0" smtClean="0">
                        <a:ln>
                          <a:noFill/>
                        </a:ln>
                        <a:solidFill>
                          <a:schemeClr val="tx1"/>
                        </a:solidFill>
                        <a:effectLst/>
                        <a:latin typeface="+mj-lt"/>
                        <a:cs typeface="Times New Roman" pitchFamily="18" charset="0"/>
                      </a:endParaRPr>
                    </a:p>
                  </a:txBody>
                  <a:tcPr horzOverflow="overflow">
                    <a:solidFill>
                      <a:srgbClr val="6E7ED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err="1" smtClean="0">
                          <a:ln>
                            <a:noFill/>
                          </a:ln>
                          <a:effectLst/>
                        </a:rPr>
                        <a:t>Lupulus</a:t>
                      </a:r>
                      <a:r>
                        <a:rPr kumimoji="0" lang="de-DE" sz="2000" b="1" u="none" strike="noStrike" cap="none" normalizeH="0" baseline="0" dirty="0" smtClean="0">
                          <a:ln>
                            <a:noFill/>
                          </a:ln>
                          <a:effectLst/>
                        </a:rPr>
                        <a:t> = Hopfen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effectLst/>
                        </a:rPr>
                        <a:t>18</a:t>
                      </a:r>
                      <a:endParaRPr kumimoji="0" lang="de-DE" sz="2000" b="1" i="0" u="none" strike="noStrike" cap="none" normalizeH="0" baseline="0" dirty="0" smtClean="0">
                        <a:ln>
                          <a:noFill/>
                        </a:ln>
                        <a:solidFill>
                          <a:srgbClr val="009900"/>
                        </a:solidFill>
                        <a:effectLst/>
                        <a:latin typeface="+mj-lt"/>
                      </a:endParaRPr>
                    </a:p>
                  </a:txBody>
                  <a:tcPr horzOverflow="overflow">
                    <a:solidFill>
                      <a:srgbClr val="6E7ED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1" u="none" strike="noStrike" cap="none" normalizeH="0" baseline="0" dirty="0" smtClean="0">
                          <a:ln>
                            <a:noFill/>
                          </a:ln>
                          <a:effectLst/>
                        </a:rPr>
                        <a:t>Zum Loslassen schmerzhafter Erfahrungen und Distanzieren von seelischen Verletzungen. Hilft sich nicht an innere Verwundungen zu klammern, eigene Fehler einzugestehen und sich selbst zu verzeihen. </a:t>
                      </a:r>
                      <a:endParaRPr kumimoji="0" lang="de-DE" sz="1600" b="1" i="0" u="none" strike="noStrike" cap="none" normalizeH="0" baseline="0" dirty="0" smtClean="0">
                        <a:ln>
                          <a:noFill/>
                        </a:ln>
                        <a:solidFill>
                          <a:schemeClr val="tx1"/>
                        </a:solidFill>
                        <a:effectLst/>
                        <a:latin typeface="+mj-lt"/>
                      </a:endParaRPr>
                    </a:p>
                  </a:txBody>
                  <a:tcPr horzOverflow="overflow">
                    <a:solidFill>
                      <a:srgbClr val="6E7ED0"/>
                    </a:solidFill>
                  </a:tcPr>
                </a:tc>
              </a:tr>
              <a:tr h="37084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800" b="1" u="none" strike="noStrike" cap="none" normalizeH="0" baseline="0" dirty="0" smtClean="0">
                          <a:ln>
                            <a:noFill/>
                          </a:ln>
                          <a:effectLst/>
                        </a:rPr>
                        <a:t>verbittert durch negative Erfahrungen </a:t>
                      </a:r>
                      <a:endParaRPr kumimoji="0" lang="de-DE" sz="1800" b="1" i="0" u="none" strike="noStrike" cap="none" normalizeH="0" baseline="0" dirty="0" smtClean="0">
                        <a:ln>
                          <a:noFill/>
                        </a:ln>
                        <a:solidFill>
                          <a:schemeClr val="tx1"/>
                        </a:solidFill>
                        <a:effectLst/>
                        <a:latin typeface="+mj-lt"/>
                      </a:endParaRPr>
                    </a:p>
                  </a:txBody>
                  <a:tcPr horzOverflow="overflow">
                    <a:solidFill>
                      <a:srgbClr val="6E7ED0"/>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err="1" smtClean="0">
                          <a:ln>
                            <a:noFill/>
                          </a:ln>
                          <a:effectLst/>
                        </a:rPr>
                        <a:t>Millefolium</a:t>
                      </a:r>
                      <a:r>
                        <a:rPr kumimoji="0" lang="de-DE" sz="2000" b="1" u="none" strike="noStrike" cap="none" normalizeH="0" baseline="0" dirty="0" smtClean="0">
                          <a:ln>
                            <a:noFill/>
                          </a:ln>
                          <a:effectLst/>
                        </a:rPr>
                        <a:t> = Schafgarbe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2000" b="1" u="none" strike="noStrike" cap="none" normalizeH="0" baseline="0" dirty="0" smtClean="0">
                          <a:ln>
                            <a:noFill/>
                          </a:ln>
                          <a:effectLst/>
                        </a:rPr>
                        <a:t>19</a:t>
                      </a:r>
                      <a:endParaRPr kumimoji="0" lang="de-DE" sz="2000" b="1" i="0" u="none" strike="noStrike" cap="none" normalizeH="0" baseline="0" dirty="0" smtClean="0">
                        <a:ln>
                          <a:noFill/>
                        </a:ln>
                        <a:solidFill>
                          <a:srgbClr val="009900"/>
                        </a:solidFill>
                        <a:effectLst/>
                        <a:latin typeface="+mj-lt"/>
                      </a:endParaRPr>
                    </a:p>
                  </a:txBody>
                  <a:tcPr horzOverflow="overflow">
                    <a:solidFill>
                      <a:srgbClr val="6E7ED0"/>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de-DE" sz="1600" b="1" u="none" strike="noStrike" cap="none" normalizeH="0" baseline="0" dirty="0" smtClean="0">
                          <a:ln>
                            <a:noFill/>
                          </a:ln>
                          <a:effectLst/>
                        </a:rPr>
                        <a:t>Zum Akzeptieren, dass bittere Erfahrungen oftmals nötig sind, den eigenen Weg zu finden. Hilft, schlechte Erlebnisse, Erinnerungen und ungute Situationen seelisch zu verdauen und das persönliche Gleichgewicht zu finden </a:t>
                      </a:r>
                      <a:endParaRPr kumimoji="0" lang="de-DE" sz="1600" b="1" i="0" u="none" strike="noStrike" cap="none" normalizeH="0" baseline="0" dirty="0" smtClean="0">
                        <a:ln>
                          <a:noFill/>
                        </a:ln>
                        <a:solidFill>
                          <a:schemeClr val="tx1"/>
                        </a:solidFill>
                        <a:effectLst/>
                        <a:latin typeface="+mj-lt"/>
                      </a:endParaRPr>
                    </a:p>
                  </a:txBody>
                  <a:tcPr horzOverflow="overflow">
                    <a:solidFill>
                      <a:srgbClr val="6E7ED0"/>
                    </a:solidFill>
                  </a:tcPr>
                </a:tc>
              </a:tr>
              <a:tr h="370840">
                <a:tc>
                  <a:txBody>
                    <a:bodyPr/>
                    <a:lstStyle/>
                    <a:p>
                      <a:pPr marL="0" marR="0" indent="0" algn="l" rtl="0" eaLnBrk="1" fontAlgn="base" latinLnBrk="0" hangingPunct="1">
                        <a:spcBef>
                          <a:spcPts val="384"/>
                        </a:spcBef>
                        <a:spcAft>
                          <a:spcPts val="0"/>
                        </a:spcAft>
                      </a:pPr>
                      <a:r>
                        <a:rPr lang="de-DE" sz="1800" b="1" u="none" strike="noStrike" kern="1200" baseline="0" dirty="0"/>
                        <a:t>Unruhig, rastlos, Mangel an Erholung und Ruhe</a:t>
                      </a:r>
                      <a:endParaRPr lang="de-DE" sz="1800" b="1" i="0" u="none" strike="noStrike" kern="1200" baseline="0" dirty="0">
                        <a:solidFill>
                          <a:schemeClr val="tx1"/>
                        </a:solidFill>
                        <a:latin typeface="+mj-lt"/>
                      </a:endParaRPr>
                    </a:p>
                  </a:txBody>
                  <a:tcPr>
                    <a:solidFill>
                      <a:srgbClr val="6E7ED0"/>
                    </a:solidFill>
                  </a:tcPr>
                </a:tc>
                <a:tc>
                  <a:txBody>
                    <a:bodyPr/>
                    <a:lstStyle/>
                    <a:p>
                      <a:pPr marL="0" marR="0" indent="0" algn="ctr" rtl="0" eaLnBrk="1" fontAlgn="base" latinLnBrk="0" hangingPunct="1">
                        <a:spcBef>
                          <a:spcPts val="384"/>
                        </a:spcBef>
                        <a:spcAft>
                          <a:spcPts val="0"/>
                        </a:spcAft>
                      </a:pPr>
                      <a:r>
                        <a:rPr lang="de-DE" sz="2000" b="1" u="none" strike="noStrike" kern="1200" baseline="0" dirty="0" err="1"/>
                        <a:t>Pinus</a:t>
                      </a:r>
                      <a:r>
                        <a:rPr lang="de-DE" sz="2000" b="1" u="none" strike="noStrike" kern="1200" baseline="0" dirty="0"/>
                        <a:t> </a:t>
                      </a:r>
                      <a:r>
                        <a:rPr lang="de-DE" sz="2000" b="1" u="none" strike="noStrike" kern="1200" baseline="0" dirty="0" err="1" smtClean="0"/>
                        <a:t>silvestris</a:t>
                      </a:r>
                      <a:endParaRPr lang="de-DE" sz="2000" b="1" u="none" strike="noStrike" kern="1200" baseline="0" dirty="0" smtClean="0"/>
                    </a:p>
                    <a:p>
                      <a:pPr marL="0" marR="0" indent="0" algn="ctr" rtl="0" eaLnBrk="1" fontAlgn="base" latinLnBrk="0" hangingPunct="1">
                        <a:spcBef>
                          <a:spcPts val="384"/>
                        </a:spcBef>
                        <a:spcAft>
                          <a:spcPts val="0"/>
                        </a:spcAft>
                      </a:pPr>
                      <a:r>
                        <a:rPr lang="de-DE" sz="2000" b="1" u="none" strike="noStrike" kern="1200" baseline="0" dirty="0" smtClean="0"/>
                        <a:t>20</a:t>
                      </a:r>
                      <a:endParaRPr lang="de-DE" sz="2000" b="1" i="0" u="none" strike="noStrike" kern="1200" baseline="0" dirty="0">
                        <a:solidFill>
                          <a:srgbClr val="009900"/>
                        </a:solidFill>
                        <a:latin typeface="+mj-lt"/>
                      </a:endParaRPr>
                    </a:p>
                  </a:txBody>
                  <a:tcPr>
                    <a:solidFill>
                      <a:srgbClr val="6E7ED0"/>
                    </a:solidFill>
                  </a:tcPr>
                </a:tc>
                <a:tc>
                  <a:txBody>
                    <a:bodyPr/>
                    <a:lstStyle/>
                    <a:p>
                      <a:pPr marL="0" marR="0" indent="0" algn="l" rtl="0" eaLnBrk="1" fontAlgn="base" latinLnBrk="0" hangingPunct="1">
                        <a:spcBef>
                          <a:spcPts val="384"/>
                        </a:spcBef>
                        <a:spcAft>
                          <a:spcPts val="0"/>
                        </a:spcAft>
                      </a:pPr>
                      <a:r>
                        <a:rPr lang="de-DE" sz="1600" b="1" u="none" strike="noStrike" kern="1200" baseline="0" dirty="0"/>
                        <a:t>Zum Finden von Ruhe, Frieden und Entspannung</a:t>
                      </a:r>
                      <a:endParaRPr lang="de-DE" sz="1600" b="1" i="0" u="none" strike="noStrike" kern="1200" baseline="0" dirty="0">
                        <a:solidFill>
                          <a:schemeClr val="tx1"/>
                        </a:solidFill>
                        <a:latin typeface="+mj-lt"/>
                      </a:endParaRPr>
                    </a:p>
                  </a:txBody>
                  <a:tcPr>
                    <a:solidFill>
                      <a:srgbClr val="6E7ED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642918"/>
            <a:ext cx="8215370" cy="5709255"/>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de-DE" sz="2800" b="1" i="0" u="none" strike="noStrike" cap="none" normalizeH="0" baseline="0" dirty="0" smtClean="0">
                <a:ln>
                  <a:noFill/>
                </a:ln>
                <a:solidFill>
                  <a:schemeClr val="accent6">
                    <a:lumMod val="75000"/>
                  </a:schemeClr>
                </a:solidFill>
                <a:effectLst/>
                <a:latin typeface="Times New Roman" pitchFamily="18" charset="0"/>
                <a:cs typeface="Times New Roman" pitchFamily="18" charset="0"/>
              </a:rPr>
              <a:t>Nr. 12 	</a:t>
            </a:r>
            <a:r>
              <a:rPr kumimoji="0" lang="de-DE" sz="2800" b="1" i="0" u="none" strike="noStrike" cap="none" normalizeH="0" baseline="0" dirty="0" err="1" smtClean="0">
                <a:ln>
                  <a:noFill/>
                </a:ln>
                <a:solidFill>
                  <a:schemeClr val="accent6">
                    <a:lumMod val="75000"/>
                  </a:schemeClr>
                </a:solidFill>
                <a:effectLst/>
                <a:latin typeface="Times New Roman" pitchFamily="18" charset="0"/>
                <a:cs typeface="Times New Roman" pitchFamily="18" charset="0"/>
              </a:rPr>
              <a:t>Daucus</a:t>
            </a:r>
            <a:r>
              <a:rPr kumimoji="0" lang="de-DE" sz="2800" b="1" i="0" u="none" strike="noStrike" cap="none" normalizeH="0" baseline="0" dirty="0" smtClean="0">
                <a:ln>
                  <a:noFill/>
                </a:ln>
                <a:solidFill>
                  <a:schemeClr val="accent6">
                    <a:lumMod val="75000"/>
                  </a:schemeClr>
                </a:solidFill>
                <a:effectLst/>
                <a:latin typeface="Times New Roman" pitchFamily="18" charset="0"/>
                <a:cs typeface="Times New Roman" pitchFamily="18" charset="0"/>
              </a:rPr>
              <a:t> </a:t>
            </a:r>
            <a:r>
              <a:rPr lang="de-DE" sz="2800" b="1" dirty="0" err="1">
                <a:solidFill>
                  <a:schemeClr val="accent6">
                    <a:lumMod val="75000"/>
                  </a:schemeClr>
                </a:solidFill>
                <a:latin typeface="Times New Roman" pitchFamily="18" charset="0"/>
                <a:cs typeface="Times New Roman" pitchFamily="18" charset="0"/>
              </a:rPr>
              <a:t>c</a:t>
            </a:r>
            <a:r>
              <a:rPr kumimoji="0" lang="de-DE" sz="2800" b="1" i="0" u="none" strike="noStrike" cap="none" normalizeH="0" baseline="0" dirty="0" err="1" smtClean="0">
                <a:ln>
                  <a:noFill/>
                </a:ln>
                <a:solidFill>
                  <a:schemeClr val="accent6">
                    <a:lumMod val="75000"/>
                  </a:schemeClr>
                </a:solidFill>
                <a:effectLst/>
                <a:latin typeface="Times New Roman" pitchFamily="18" charset="0"/>
                <a:cs typeface="Times New Roman" pitchFamily="18" charset="0"/>
              </a:rPr>
              <a:t>arotta</a:t>
            </a:r>
            <a:endParaRPr kumimoji="0" lang="de-DE" sz="2800" b="1" i="0" u="none" strike="noStrike" cap="none" normalizeH="0" baseline="0" dirty="0" smtClean="0">
              <a:ln>
                <a:noFill/>
              </a:ln>
              <a:solidFill>
                <a:schemeClr val="accent6">
                  <a:lumMod val="75000"/>
                </a:schemeClr>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Multiplizität, viele Aspekte</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die Fähigkeit seine vielreichen Seiten zu entdecken und explorieren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Eins in vielen, vielen in eins</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err="1" smtClean="0">
                <a:ln>
                  <a:noFill/>
                </a:ln>
                <a:solidFill>
                  <a:schemeClr val="tx1"/>
                </a:solidFill>
                <a:effectLst/>
                <a:latin typeface="Arial" pitchFamily="34" charset="0"/>
                <a:ea typeface="Times New Roman" pitchFamily="18" charset="0"/>
              </a:rPr>
              <a:t>Holographisches</a:t>
            </a:r>
            <a:r>
              <a:rPr kumimoji="0" lang="de-DE" sz="2000" b="0" i="0" u="none" strike="noStrike" cap="none" normalizeH="0" baseline="0" dirty="0" smtClean="0">
                <a:ln>
                  <a:noFill/>
                </a:ln>
                <a:solidFill>
                  <a:schemeClr val="tx1"/>
                </a:solidFill>
                <a:effectLst/>
                <a:latin typeface="Arial" pitchFamily="34" charset="0"/>
                <a:ea typeface="Times New Roman" pitchFamily="18" charset="0"/>
              </a:rPr>
              <a:t> Muster: das Wissen, um die Einheit in der Vielfältigkeit</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gerne alleine Sein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bei sich bleiben können und in der Menge oder in der Gruppe sich wohlfühlen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Beziehungen im weiten Sinne: was verbindet auch Menschen, die sich nicht kennen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Andersartigkeit, Ähnlichkeiten respektieren und annehmen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Viele und doch einsam</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Gruppengeschehen: kann in Räumen mit vielen Menschen gesprüht werden, um das Verbindende, das gemeinsame zu unterstützen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mit der eigenen Vielfältigkeit (Allround Menschen) besser umgehen können</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de-DE" sz="2000" b="0" i="0" u="none" strike="noStrike" cap="none" normalizeH="0" baseline="0" dirty="0" smtClean="0">
                <a:ln>
                  <a:noFill/>
                </a:ln>
                <a:solidFill>
                  <a:schemeClr val="tx1"/>
                </a:solidFill>
                <a:effectLst/>
                <a:latin typeface="Arial" pitchFamily="34" charset="0"/>
                <a:ea typeface="Times New Roman" pitchFamily="18" charset="0"/>
              </a:rPr>
              <a:t>Allgemeine arbeiten, leben, reisen .........können</a:t>
            </a:r>
            <a:endParaRPr kumimoji="0" lang="de-DE" sz="2800" b="0" i="0" u="none" strike="noStrike" cap="none" normalizeH="0" baseline="0" dirty="0" smtClean="0">
              <a:ln>
                <a:noFill/>
              </a:ln>
              <a:solidFill>
                <a:schemeClr val="tx1"/>
              </a:solidFill>
              <a:effectLst/>
              <a:latin typeface="Arial" pitchFamily="34" charset="0"/>
            </a:endParaRPr>
          </a:p>
        </p:txBody>
      </p:sp>
      <p:sp>
        <p:nvSpPr>
          <p:cNvPr id="3" name="Fußzeilenplatzhalter 2"/>
          <p:cNvSpPr>
            <a:spLocks noGrp="1"/>
          </p:cNvSpPr>
          <p:nvPr>
            <p:ph type="ftr" sz="quarter" idx="11"/>
          </p:nvPr>
        </p:nvSpPr>
        <p:spPr/>
        <p:txBody>
          <a:bodyPr/>
          <a:lstStyle/>
          <a:p>
            <a:r>
              <a:rPr lang="de-DE" smtClean="0"/>
              <a:t>©Spagyro® Schulung für Fachkreise</a:t>
            </a:r>
            <a:endParaRPr lang="de-DE"/>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Lavandula officinali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5164138"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32099" name="Picture 3" descr="Lavandula officinalis 2 Blü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74688"/>
            <a:ext cx="40671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Lavandula officinalis 3 Blü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213100"/>
            <a:ext cx="5602288" cy="4202113"/>
          </a:xfrm>
          <a:prstGeom prst="rect">
            <a:avLst/>
          </a:prstGeom>
          <a:noFill/>
          <a:extLst>
            <a:ext uri="{909E8E84-426E-40dd-AFC4-6F175D3DCCD1}">
              <a14:hiddenFill xmlns:a14="http://schemas.microsoft.com/office/drawing/2010/main">
                <a:solidFill>
                  <a:srgbClr val="FFFFFF"/>
                </a:solidFill>
              </a14:hiddenFill>
            </a:ext>
          </a:extLst>
        </p:spPr>
      </p:pic>
      <p:sp>
        <p:nvSpPr>
          <p:cNvPr id="132101" name="Text Box 5"/>
          <p:cNvSpPr txBox="1">
            <a:spLocks noChangeArrowheads="1"/>
          </p:cNvSpPr>
          <p:nvPr/>
        </p:nvSpPr>
        <p:spPr bwMode="auto">
          <a:xfrm>
            <a:off x="525463" y="6165850"/>
            <a:ext cx="11296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Lavandula</a:t>
            </a:r>
            <a:endParaRPr lang="de-DE" dirty="0"/>
          </a:p>
        </p:txBody>
      </p:sp>
    </p:spTree>
    <p:extLst>
      <p:ext uri="{BB962C8B-B14F-4D97-AF65-F5344CB8AC3E}">
        <p14:creationId xmlns:p14="http://schemas.microsoft.com/office/powerpoint/2010/main" val="294475290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71472" y="75791"/>
            <a:ext cx="8143932"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16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Lavandula</a:t>
            </a:r>
            <a:endParaRPr kumimoji="0" lang="de-DE"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Zum Klären schlechter Gedanken / Stimmungen; zur Lichtung depressiver Zustände; zur Reinigung von Geist und Seele. Hilft zur Reinigung von seelischen Ballast und Klärung von Situationen sowie Lebensumstände</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Negatives Denken / Unordnung im Seelenleben</a:t>
            </a:r>
            <a:r>
              <a:rPr kumimoji="0" lang="de-DE" sz="2400" b="1" i="0" u="none" strike="noStrike" cap="none" normalizeH="0" baseline="0" dirty="0" smtClean="0">
                <a:ln>
                  <a:noFill/>
                </a:ln>
                <a:solidFill>
                  <a:srgbClr val="000000"/>
                </a:solidFill>
                <a:effectLst/>
                <a:latin typeface="Arial" pitchFamily="34" charset="0"/>
                <a:ea typeface="+mj-ea" charset="0"/>
              </a:rPr>
              <a:t> </a:t>
            </a:r>
            <a:endParaRPr kumimoji="0" lang="de-DE" sz="2800" b="0" i="0" u="none" strike="noStrike" cap="none" normalizeH="0" baseline="0" dirty="0" smtClean="0">
              <a:ln>
                <a:noFill/>
              </a:ln>
              <a:solidFill>
                <a:schemeClr val="tx1"/>
              </a:solidFill>
              <a:effectLst/>
              <a:latin typeface="Arial"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2161765349"/>
              </p:ext>
            </p:extLst>
          </p:nvPr>
        </p:nvGraphicFramePr>
        <p:xfrm>
          <a:off x="928662" y="2714620"/>
          <a:ext cx="7000924" cy="3571900"/>
        </p:xfrm>
        <a:graphic>
          <a:graphicData uri="http://schemas.openxmlformats.org/drawingml/2006/table">
            <a:tbl>
              <a:tblPr/>
              <a:tblGrid>
                <a:gridCol w="3071834"/>
                <a:gridCol w="3929090"/>
              </a:tblGrid>
              <a:tr h="3571900">
                <a:tc>
                  <a:txBody>
                    <a:bodyPr/>
                    <a:lstStyle/>
                    <a:p>
                      <a:pPr algn="l">
                        <a:spcAft>
                          <a:spcPts val="0"/>
                        </a:spcAft>
                        <a:tabLst>
                          <a:tab pos="4030980" algn="r"/>
                        </a:tabLst>
                      </a:pPr>
                      <a:endParaRPr lang="de-DE" sz="1200" dirty="0">
                        <a:solidFill>
                          <a:srgbClr val="000000"/>
                        </a:solidFill>
                        <a:latin typeface="Arial"/>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tabLst>
                          <a:tab pos="4030980" algn="r"/>
                        </a:tabLst>
                      </a:pPr>
                      <a:endParaRPr lang="de-DE" sz="1600" dirty="0">
                        <a:latin typeface="Times New Roman"/>
                        <a:ea typeface="Times New Roman"/>
                        <a:cs typeface="Times New Roman"/>
                      </a:endParaRPr>
                    </a:p>
                    <a:p>
                      <a:pPr algn="l">
                        <a:spcAft>
                          <a:spcPts val="0"/>
                        </a:spcAft>
                        <a:tabLst>
                          <a:tab pos="4030980" algn="r"/>
                        </a:tabLst>
                      </a:pPr>
                      <a:r>
                        <a:rPr lang="de-DE" sz="1800" i="1" dirty="0">
                          <a:solidFill>
                            <a:srgbClr val="FFFF00"/>
                          </a:solidFill>
                          <a:latin typeface="Arial"/>
                          <a:ea typeface="Times New Roman"/>
                          <a:cs typeface="Times New Roman"/>
                        </a:rPr>
                        <a:t>Mittelbild: </a:t>
                      </a:r>
                      <a:r>
                        <a:rPr lang="de-DE" sz="1800" dirty="0">
                          <a:solidFill>
                            <a:srgbClr val="FFFF00"/>
                          </a:solidFill>
                          <a:latin typeface="Arial"/>
                          <a:ea typeface="Times New Roman"/>
                          <a:cs typeface="Times New Roman"/>
                        </a:rPr>
                        <a:t>Beruhigend</a:t>
                      </a:r>
                      <a:r>
                        <a:rPr lang="de-DE" sz="1800" i="1" dirty="0">
                          <a:solidFill>
                            <a:srgbClr val="FFFF00"/>
                          </a:solidFill>
                          <a:latin typeface="Arial"/>
                          <a:ea typeface="Times New Roman"/>
                          <a:cs typeface="Times New Roman"/>
                        </a:rPr>
                        <a:t> </a:t>
                      </a:r>
                      <a:r>
                        <a:rPr lang="de-DE" sz="1800" dirty="0">
                          <a:solidFill>
                            <a:srgbClr val="FFFF00"/>
                          </a:solidFill>
                          <a:latin typeface="Arial"/>
                          <a:ea typeface="Times New Roman"/>
                          <a:cs typeface="Times New Roman"/>
                        </a:rPr>
                        <a:t>und schmerzlindernd, Erregungszustände, Herzklopfen, Magen‑ und Darmkoliken. Migräne, Schwindel, Schlaflosigkeit, leicht harntreibend</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Anwendung: </a:t>
                      </a:r>
                      <a:r>
                        <a:rPr lang="de-DE" sz="1800" dirty="0">
                          <a:solidFill>
                            <a:srgbClr val="FFFF00"/>
                          </a:solidFill>
                          <a:latin typeface="Arial"/>
                          <a:ea typeface="Times New Roman"/>
                          <a:cs typeface="Times New Roman"/>
                        </a:rPr>
                        <a:t>mehrmals täglich 5‑15 Tropfen der spagyrischen Essenz in Wasser einnehmen; die unverdünnte Essenz wird auch zu Einreibungen verwandt.</a:t>
                      </a:r>
                      <a:endParaRPr lang="de-DE" sz="1800" dirty="0">
                        <a:solidFill>
                          <a:srgbClr val="FFFF00"/>
                        </a:solidFill>
                        <a:latin typeface="Times New Roman"/>
                        <a:ea typeface="Times New Roman"/>
                        <a:cs typeface="Times New Roman"/>
                      </a:endParaRPr>
                    </a:p>
                  </a:txBody>
                  <a:tcPr marL="66603" marR="666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7411" name="Picture 3"/>
          <p:cNvPicPr>
            <a:picLocks noChangeAspect="1" noChangeArrowheads="1"/>
          </p:cNvPicPr>
          <p:nvPr/>
        </p:nvPicPr>
        <p:blipFill>
          <a:blip r:embed="rId2" cstate="print"/>
          <a:srcRect/>
          <a:stretch>
            <a:fillRect/>
          </a:stretch>
        </p:blipFill>
        <p:spPr bwMode="auto">
          <a:xfrm>
            <a:off x="1428728" y="2892602"/>
            <a:ext cx="2214578" cy="3315539"/>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20" name="Picture 4" descr="Chamomilla roman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24975" cy="6994525"/>
          </a:xfrm>
          <a:prstGeom prst="rect">
            <a:avLst/>
          </a:prstGeom>
          <a:noFill/>
          <a:extLst>
            <a:ext uri="{909E8E84-426E-40dd-AFC4-6F175D3DCCD1}">
              <a14:hiddenFill xmlns:a14="http://schemas.microsoft.com/office/drawing/2010/main">
                <a:solidFill>
                  <a:srgbClr val="FFFFFF"/>
                </a:solidFill>
              </a14:hiddenFill>
            </a:ext>
          </a:extLst>
        </p:spPr>
      </p:pic>
      <p:sp>
        <p:nvSpPr>
          <p:cNvPr id="316421" name="Text Box 5"/>
          <p:cNvSpPr txBox="1">
            <a:spLocks noChangeArrowheads="1"/>
          </p:cNvSpPr>
          <p:nvPr/>
        </p:nvSpPr>
        <p:spPr bwMode="auto">
          <a:xfrm>
            <a:off x="542925" y="6157913"/>
            <a:ext cx="20789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Chamomilla</a:t>
            </a:r>
            <a:r>
              <a:rPr lang="de-DE" dirty="0"/>
              <a:t> </a:t>
            </a:r>
            <a:r>
              <a:rPr lang="de-DE" dirty="0" err="1"/>
              <a:t>romana</a:t>
            </a:r>
            <a:endParaRPr lang="de-DE" dirty="0"/>
          </a:p>
        </p:txBody>
      </p:sp>
    </p:spTree>
    <p:extLst>
      <p:ext uri="{BB962C8B-B14F-4D97-AF65-F5344CB8AC3E}">
        <p14:creationId xmlns:p14="http://schemas.microsoft.com/office/powerpoint/2010/main" val="190182976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umulus l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3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p:cNvSpPr txBox="1">
            <a:spLocks noChangeArrowheads="1"/>
          </p:cNvSpPr>
          <p:nvPr/>
        </p:nvSpPr>
        <p:spPr bwMode="auto">
          <a:xfrm>
            <a:off x="538163" y="6165850"/>
            <a:ext cx="1757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Humulus</a:t>
            </a:r>
            <a:r>
              <a:rPr lang="de-DE" dirty="0"/>
              <a:t> </a:t>
            </a:r>
            <a:r>
              <a:rPr lang="de-DE" dirty="0" err="1"/>
              <a:t>lupulus</a:t>
            </a:r>
            <a:endParaRPr lang="de-DE"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571472" y="617220"/>
            <a:ext cx="8001024"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18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Lupulus</a:t>
            </a:r>
            <a:endParaRPr kumimoji="0" lang="de-DE"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Zum Loslassen schmerzhafter Erfahrungen und Distanzieren von seelischen Verletzungen. Hilft sich nicht an innere Verwundungen zu klammern, eigene Fehler einzugestehen und sich selbst zu verzeihen</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Psychisch verletzt und verwundet</a:t>
            </a:r>
            <a:r>
              <a:rPr kumimoji="0" lang="it-IT"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it-IT" sz="2800" b="0" i="0" u="none" strike="noStrike" cap="none" normalizeH="0" baseline="0" dirty="0" smtClean="0">
              <a:ln>
                <a:noFill/>
              </a:ln>
              <a:solidFill>
                <a:schemeClr val="tx1"/>
              </a:solidFill>
              <a:effectLst/>
              <a:latin typeface="Arial"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4068804405"/>
              </p:ext>
            </p:extLst>
          </p:nvPr>
        </p:nvGraphicFramePr>
        <p:xfrm>
          <a:off x="642910" y="2777490"/>
          <a:ext cx="8143932" cy="3651906"/>
        </p:xfrm>
        <a:graphic>
          <a:graphicData uri="http://schemas.openxmlformats.org/drawingml/2006/table">
            <a:tbl>
              <a:tblPr/>
              <a:tblGrid>
                <a:gridCol w="3418794"/>
                <a:gridCol w="4725138"/>
              </a:tblGrid>
              <a:tr h="3651906">
                <a:tc>
                  <a:txBody>
                    <a:bodyPr/>
                    <a:lstStyle/>
                    <a:p>
                      <a:pPr>
                        <a:spcBef>
                          <a:spcPts val="1200"/>
                        </a:spcBef>
                        <a:spcAft>
                          <a:spcPts val="0"/>
                        </a:spcAft>
                        <a:tabLst>
                          <a:tab pos="4019550" algn="r"/>
                        </a:tabLst>
                      </a:pPr>
                      <a:endParaRPr lang="de-DE" sz="1100" dirty="0">
                        <a:solidFill>
                          <a:srgbClr val="FFFF00"/>
                        </a:solidFill>
                        <a:latin typeface="Times New Roman"/>
                        <a:ea typeface="Times New Roman"/>
                        <a:cs typeface="Times New Roman"/>
                      </a:endParaRPr>
                    </a:p>
                    <a:p>
                      <a:pPr>
                        <a:spcAft>
                          <a:spcPts val="0"/>
                        </a:spcAft>
                      </a:pPr>
                      <a:r>
                        <a:rPr lang="de-DE" sz="1100" dirty="0">
                          <a:solidFill>
                            <a:srgbClr val="FFFF00"/>
                          </a:solidFill>
                          <a:latin typeface="Times New Roman"/>
                          <a:ea typeface="Times New Roman"/>
                          <a:cs typeface="Times New Roman"/>
                        </a:rPr>
                        <a:t/>
                      </a:r>
                      <a:br>
                        <a:rPr lang="de-DE" sz="1100" dirty="0">
                          <a:solidFill>
                            <a:srgbClr val="FFFF00"/>
                          </a:solidFill>
                          <a:latin typeface="Times New Roman"/>
                          <a:ea typeface="Times New Roman"/>
                          <a:cs typeface="Times New Roman"/>
                        </a:rPr>
                      </a:br>
                      <a:endParaRPr lang="de-DE" sz="1100" dirty="0">
                        <a:solidFill>
                          <a:srgbClr val="FFFF00"/>
                        </a:solidFill>
                        <a:latin typeface="Times New Roman"/>
                        <a:ea typeface="Times New Roman"/>
                        <a:cs typeface="Times New Roman"/>
                      </a:endParaRPr>
                    </a:p>
                  </a:txBody>
                  <a:tcPr marL="63427" marR="63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Bef>
                          <a:spcPts val="1200"/>
                        </a:spcBef>
                        <a:spcAft>
                          <a:spcPts val="0"/>
                        </a:spcAft>
                      </a:pPr>
                      <a:endParaRPr lang="de-DE" sz="2400" i="1" dirty="0" smtClean="0">
                        <a:solidFill>
                          <a:srgbClr val="FFFF00"/>
                        </a:solidFill>
                        <a:latin typeface="Arial"/>
                        <a:ea typeface="Times New Roman"/>
                        <a:cs typeface="Times New Roman"/>
                      </a:endParaRPr>
                    </a:p>
                    <a:p>
                      <a:pPr>
                        <a:spcBef>
                          <a:spcPts val="1200"/>
                        </a:spcBef>
                        <a:spcAft>
                          <a:spcPts val="0"/>
                        </a:spcAft>
                      </a:pPr>
                      <a:r>
                        <a:rPr lang="de-DE" sz="2400" i="1" dirty="0" smtClean="0">
                          <a:solidFill>
                            <a:srgbClr val="FFFF00"/>
                          </a:solidFill>
                          <a:latin typeface="Arial"/>
                          <a:ea typeface="Times New Roman"/>
                          <a:cs typeface="Times New Roman"/>
                        </a:rPr>
                        <a:t>Mittelbild</a:t>
                      </a:r>
                      <a:r>
                        <a:rPr lang="de-DE" sz="2400" i="1" dirty="0">
                          <a:solidFill>
                            <a:srgbClr val="FFFF00"/>
                          </a:solidFill>
                          <a:latin typeface="Arial"/>
                          <a:ea typeface="Times New Roman"/>
                          <a:cs typeface="Times New Roman"/>
                        </a:rPr>
                        <a:t>: </a:t>
                      </a:r>
                      <a:r>
                        <a:rPr lang="de-DE" sz="2400" dirty="0">
                          <a:solidFill>
                            <a:srgbClr val="FFFF00"/>
                          </a:solidFill>
                          <a:latin typeface="Arial"/>
                          <a:ea typeface="Times New Roman"/>
                          <a:cs typeface="Times New Roman"/>
                        </a:rPr>
                        <a:t>Anregungsmittel bei Mattigkeit, Schläfrigkeit und Betäubungsgefühl,  Erregungszustände, </a:t>
                      </a:r>
                      <a:r>
                        <a:rPr lang="de-DE" sz="2400" dirty="0" smtClean="0">
                          <a:solidFill>
                            <a:srgbClr val="FFFF00"/>
                          </a:solidFill>
                          <a:latin typeface="Arial"/>
                          <a:ea typeface="Times New Roman"/>
                          <a:cs typeface="Times New Roman"/>
                        </a:rPr>
                        <a:t>Magenmittel</a:t>
                      </a:r>
                      <a:endParaRPr lang="de-DE" sz="2400" dirty="0">
                        <a:solidFill>
                          <a:srgbClr val="FFFF00"/>
                        </a:solidFill>
                        <a:latin typeface="Times New Roman"/>
                        <a:ea typeface="Times New Roman"/>
                        <a:cs typeface="Times New Roman"/>
                      </a:endParaRPr>
                    </a:p>
                    <a:p>
                      <a:pPr>
                        <a:spcAft>
                          <a:spcPts val="0"/>
                        </a:spcAft>
                      </a:pPr>
                      <a:r>
                        <a:rPr lang="de-DE" sz="2400" i="1" dirty="0">
                          <a:solidFill>
                            <a:srgbClr val="FFFF00"/>
                          </a:solidFill>
                          <a:latin typeface="Arial"/>
                          <a:ea typeface="Times New Roman"/>
                          <a:cs typeface="Times New Roman"/>
                        </a:rPr>
                        <a:t>Anwendung:</a:t>
                      </a:r>
                      <a:r>
                        <a:rPr lang="de-DE" sz="2400" dirty="0">
                          <a:solidFill>
                            <a:srgbClr val="FFFF00"/>
                          </a:solidFill>
                          <a:latin typeface="Arial"/>
                          <a:ea typeface="Times New Roman"/>
                          <a:cs typeface="Times New Roman"/>
                        </a:rPr>
                        <a:t> Morgens und abends 10 Tropfen der Essenz in Wasser</a:t>
                      </a:r>
                      <a:endParaRPr lang="de-DE" sz="2400" dirty="0">
                        <a:solidFill>
                          <a:srgbClr val="FFFF00"/>
                        </a:solidFill>
                        <a:latin typeface="Times New Roman"/>
                        <a:ea typeface="Times New Roman"/>
                        <a:cs typeface="Times New Roman"/>
                      </a:endParaRPr>
                    </a:p>
                  </a:txBody>
                  <a:tcPr marL="63427" marR="634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19459" name="Picture 3"/>
          <p:cNvPicPr>
            <a:picLocks noChangeAspect="1" noChangeArrowheads="1"/>
          </p:cNvPicPr>
          <p:nvPr/>
        </p:nvPicPr>
        <p:blipFill>
          <a:blip r:embed="rId2" cstate="print"/>
          <a:srcRect/>
          <a:stretch>
            <a:fillRect/>
          </a:stretch>
        </p:blipFill>
        <p:spPr bwMode="auto">
          <a:xfrm>
            <a:off x="1428728" y="3357561"/>
            <a:ext cx="2071702" cy="2765471"/>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Millefol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2888"/>
            <a:ext cx="9753600" cy="7315201"/>
          </a:xfrm>
          <a:prstGeom prst="rect">
            <a:avLst/>
          </a:prstGeom>
          <a:noFill/>
          <a:extLst>
            <a:ext uri="{909E8E84-426E-40dd-AFC4-6F175D3DCCD1}">
              <a14:hiddenFill xmlns:a14="http://schemas.microsoft.com/office/drawing/2010/main">
                <a:solidFill>
                  <a:srgbClr val="FFFFFF"/>
                </a:solidFill>
              </a14:hiddenFill>
            </a:ext>
          </a:extLst>
        </p:spPr>
      </p:pic>
      <p:sp>
        <p:nvSpPr>
          <p:cNvPr id="138244" name="Text Box 4"/>
          <p:cNvSpPr txBox="1">
            <a:spLocks noChangeArrowheads="1"/>
          </p:cNvSpPr>
          <p:nvPr/>
        </p:nvSpPr>
        <p:spPr bwMode="auto">
          <a:xfrm>
            <a:off x="468313" y="616585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Millefolium</a:t>
            </a:r>
            <a:endParaRPr lang="de-DE" dirty="0"/>
          </a:p>
        </p:txBody>
      </p:sp>
    </p:spTree>
    <p:extLst>
      <p:ext uri="{BB962C8B-B14F-4D97-AF65-F5344CB8AC3E}">
        <p14:creationId xmlns:p14="http://schemas.microsoft.com/office/powerpoint/2010/main" val="1238662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714348" y="0"/>
            <a:ext cx="7858180" cy="2354491"/>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cs typeface="Arial" pitchFamily="34" charset="0"/>
              </a:rPr>
              <a:t>Nr. 19	</a:t>
            </a:r>
            <a:r>
              <a:rPr kumimoji="0" lang="de-DE" b="1" i="0" u="none" strike="noStrike" cap="none" normalizeH="0" baseline="0" dirty="0" err="1" smtClean="0">
                <a:ln>
                  <a:noFill/>
                </a:ln>
                <a:solidFill>
                  <a:schemeClr val="tx1"/>
                </a:solidFill>
                <a:effectLst/>
                <a:latin typeface="Arial" pitchFamily="34" charset="0"/>
                <a:cs typeface="Arial" pitchFamily="34" charset="0"/>
              </a:rPr>
              <a:t>Millefolium</a:t>
            </a:r>
            <a:endParaRPr kumimoji="0" lang="de-DE"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cs typeface="Arial" pitchFamily="34" charset="0"/>
              </a:rPr>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Hilft, schlechte Erlebnisse, Erinnerungen und ungute Situationen seelisch zu verdauen und das persönliche  Gleichgewicht zu finden!</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
            </a:r>
            <a:br>
              <a:rPr kumimoji="0" lang="de-DE" b="1" i="0" u="none" strike="noStrike" cap="none" normalizeH="0" baseline="0" dirty="0" smtClean="0">
                <a:ln>
                  <a:noFill/>
                </a:ln>
                <a:solidFill>
                  <a:schemeClr val="tx1"/>
                </a:solidFill>
                <a:effectLst/>
                <a:latin typeface="Arial" pitchFamily="34" charset="0"/>
                <a:cs typeface="Arial" pitchFamily="34" charset="0"/>
              </a:rPr>
            </a:br>
            <a:r>
              <a:rPr kumimoji="0" lang="de-DE" b="1" i="0" u="none" strike="noStrike" cap="none" normalizeH="0" baseline="0" dirty="0" smtClean="0">
                <a:ln>
                  <a:noFill/>
                </a:ln>
                <a:solidFill>
                  <a:schemeClr val="tx1"/>
                </a:solidFill>
                <a:effectLst/>
                <a:latin typeface="Arial" pitchFamily="34" charset="0"/>
                <a:cs typeface="Arial" pitchFamily="34" charset="0"/>
              </a:rPr>
              <a:t>Verbittert durch negative Erfahrungen.  Zum akzeptieren, dass bittere Erfahrungen zur Findung des eigenen Weges oftmals nötig sind. </a:t>
            </a:r>
            <a:endParaRPr kumimoji="0" lang="de-DE"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741094806"/>
              </p:ext>
            </p:extLst>
          </p:nvPr>
        </p:nvGraphicFramePr>
        <p:xfrm>
          <a:off x="714348" y="2331720"/>
          <a:ext cx="7949592" cy="3883362"/>
        </p:xfrm>
        <a:graphic>
          <a:graphicData uri="http://schemas.openxmlformats.org/drawingml/2006/table">
            <a:tbl>
              <a:tblPr/>
              <a:tblGrid>
                <a:gridCol w="2890761"/>
                <a:gridCol w="5058831"/>
              </a:tblGrid>
              <a:tr h="3883362">
                <a:tc>
                  <a:txBody>
                    <a:bodyPr/>
                    <a:lstStyle/>
                    <a:p>
                      <a:pPr algn="l">
                        <a:spcAft>
                          <a:spcPts val="0"/>
                        </a:spcAft>
                      </a:pPr>
                      <a:endParaRPr lang="de-DE" sz="1200" dirty="0">
                        <a:latin typeface="Arial"/>
                        <a:ea typeface="Times New Roman"/>
                        <a:cs typeface="Times New Roman"/>
                      </a:endParaRPr>
                    </a:p>
                    <a:p>
                      <a:pPr algn="l">
                        <a:spcAft>
                          <a:spcPts val="0"/>
                        </a:spcAft>
                      </a:pPr>
                      <a:r>
                        <a:rPr lang="de-DE" sz="1200" dirty="0">
                          <a:latin typeface="Times New Roman"/>
                          <a:ea typeface="Times New Roman"/>
                          <a:cs typeface="Times New Roman"/>
                        </a:rPr>
                        <a:t/>
                      </a:r>
                      <a:br>
                        <a:rPr lang="de-DE" sz="1200" dirty="0">
                          <a:latin typeface="Times New Roman"/>
                          <a:ea typeface="Times New Roman"/>
                          <a:cs typeface="Times New Roman"/>
                        </a:rPr>
                      </a:br>
                      <a:endParaRPr lang="de-DE"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1800" i="1" dirty="0">
                          <a:solidFill>
                            <a:srgbClr val="FFFF00"/>
                          </a:solidFill>
                          <a:latin typeface="Arial"/>
                          <a:ea typeface="Times New Roman"/>
                          <a:cs typeface="Times New Roman"/>
                        </a:rPr>
                        <a:t>Leitlinie:</a:t>
                      </a:r>
                      <a:r>
                        <a:rPr lang="de-DE" sz="1800" dirty="0">
                          <a:solidFill>
                            <a:srgbClr val="FFFF00"/>
                          </a:solidFill>
                          <a:latin typeface="Arial"/>
                          <a:ea typeface="Times New Roman"/>
                          <a:cs typeface="Times New Roman"/>
                        </a:rPr>
                        <a:t> Hellrote Blutungen</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Mittelbild: </a:t>
                      </a:r>
                      <a:r>
                        <a:rPr lang="de-DE" sz="1800" dirty="0">
                          <a:solidFill>
                            <a:srgbClr val="FFFF00"/>
                          </a:solidFill>
                          <a:latin typeface="Arial"/>
                          <a:ea typeface="Times New Roman"/>
                          <a:cs typeface="Times New Roman"/>
                        </a:rPr>
                        <a:t>Blutandrang</a:t>
                      </a:r>
                      <a:r>
                        <a:rPr lang="de-DE" sz="1800" i="1" dirty="0">
                          <a:solidFill>
                            <a:srgbClr val="FFFF00"/>
                          </a:solidFill>
                          <a:latin typeface="Arial"/>
                          <a:ea typeface="Times New Roman"/>
                          <a:cs typeface="Times New Roman"/>
                        </a:rPr>
                        <a:t> </a:t>
                      </a:r>
                      <a:r>
                        <a:rPr lang="de-DE" sz="1800" dirty="0">
                          <a:solidFill>
                            <a:srgbClr val="FFFF00"/>
                          </a:solidFill>
                          <a:latin typeface="Arial"/>
                          <a:ea typeface="Times New Roman"/>
                          <a:cs typeface="Times New Roman"/>
                        </a:rPr>
                        <a:t>nach Kopf und Brust; Nasenbluten; Stauungen im Leib, daher Hämorrhoiden und Krampfadern; Blutungen, die hellrot sind und kontinuierlich fließen, Blasenkatarrh, Blasenschwäche und Nierenleiden, Magen‑ und Darmkatarrh mit Koliken und Übersäuerung, wirkt blutreinigend, steigert den Stoffwechsel, fördert </a:t>
                      </a:r>
                      <a:r>
                        <a:rPr lang="de-DE" sz="1800" dirty="0" err="1">
                          <a:solidFill>
                            <a:srgbClr val="FFFF00"/>
                          </a:solidFill>
                          <a:latin typeface="Arial"/>
                          <a:ea typeface="Times New Roman"/>
                          <a:cs typeface="Times New Roman"/>
                        </a:rPr>
                        <a:t>Harn-ausscheidung</a:t>
                      </a:r>
                      <a:r>
                        <a:rPr lang="de-DE" sz="1800" dirty="0">
                          <a:solidFill>
                            <a:srgbClr val="FFFF00"/>
                          </a:solidFill>
                          <a:latin typeface="Arial"/>
                          <a:ea typeface="Times New Roman"/>
                          <a:cs typeface="Times New Roman"/>
                        </a:rPr>
                        <a:t> und wirkt in dieser Beziehung ableitend (z. B. bei Hypertonie und bei Schweiß)</a:t>
                      </a:r>
                      <a:endParaRPr lang="de-DE" sz="1800" dirty="0">
                        <a:solidFill>
                          <a:srgbClr val="FFFF00"/>
                        </a:solidFill>
                        <a:latin typeface="Times New Roman"/>
                        <a:ea typeface="Times New Roman"/>
                        <a:cs typeface="Times New Roman"/>
                      </a:endParaRPr>
                    </a:p>
                    <a:p>
                      <a:pPr algn="l">
                        <a:spcAft>
                          <a:spcPts val="0"/>
                        </a:spcAft>
                      </a:pPr>
                      <a:r>
                        <a:rPr lang="de-DE" sz="1800" i="1" dirty="0">
                          <a:solidFill>
                            <a:srgbClr val="FFFF00"/>
                          </a:solidFill>
                          <a:latin typeface="Arial"/>
                          <a:ea typeface="Times New Roman"/>
                          <a:cs typeface="Times New Roman"/>
                        </a:rPr>
                        <a:t>Anwendung:</a:t>
                      </a:r>
                      <a:r>
                        <a:rPr lang="de-DE" sz="1800" dirty="0">
                          <a:solidFill>
                            <a:srgbClr val="FFFF00"/>
                          </a:solidFill>
                          <a:latin typeface="Arial"/>
                          <a:ea typeface="Times New Roman"/>
                          <a:cs typeface="Times New Roman"/>
                        </a:rPr>
                        <a:t> 5‑15 Tropfen der Essenz in Wasser mehrmals täglich</a:t>
                      </a:r>
                      <a:endParaRPr lang="de-DE" sz="1800" dirty="0">
                        <a:solidFill>
                          <a:srgbClr val="FFFF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0482" name="Picture 2"/>
          <p:cNvPicPr>
            <a:picLocks noChangeAspect="1" noChangeArrowheads="1"/>
          </p:cNvPicPr>
          <p:nvPr/>
        </p:nvPicPr>
        <p:blipFill>
          <a:blip r:embed="rId2" cstate="print"/>
          <a:srcRect/>
          <a:stretch>
            <a:fillRect/>
          </a:stretch>
        </p:blipFill>
        <p:spPr bwMode="auto">
          <a:xfrm>
            <a:off x="857224" y="2500306"/>
            <a:ext cx="2667018" cy="2000264"/>
          </a:xfrm>
          <a:prstGeom prst="rect">
            <a:avLst/>
          </a:prstGeom>
          <a:solidFill>
            <a:srgbClr val="FFFFFF"/>
          </a:solidFill>
        </p:spPr>
      </p:pic>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Pinus silvestri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438400"/>
            <a:ext cx="6970713" cy="9296400"/>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1455738" y="6165850"/>
            <a:ext cx="1542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t>Pinus</a:t>
            </a:r>
            <a:r>
              <a:rPr lang="de-DE" dirty="0"/>
              <a:t> </a:t>
            </a:r>
            <a:r>
              <a:rPr lang="de-DE" dirty="0" err="1"/>
              <a:t>silvestris</a:t>
            </a:r>
            <a:endParaRPr lang="de-DE" dirty="0"/>
          </a:p>
        </p:txBody>
      </p:sp>
    </p:spTree>
    <p:extLst>
      <p:ext uri="{BB962C8B-B14F-4D97-AF65-F5344CB8AC3E}">
        <p14:creationId xmlns:p14="http://schemas.microsoft.com/office/powerpoint/2010/main" val="3002242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85720" y="138846"/>
            <a:ext cx="8072494"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Nr. 20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Pinus</a:t>
            </a: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de-DE"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Silvestris</a:t>
            </a:r>
            <a:endParaRPr kumimoji="0" lang="de-DE" sz="105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Zum Finden von Ruhe, Frieden und Entspannung. Hilft, die Neigung zu hektischer Betriebsamkeit/ ruhelosem Schaffen zu dämpfen und sich regelmäßige Erholungsphasen zu gönnen!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Unruhig, rastlos, Mangel an Erholung und Ruhe</a:t>
            </a:r>
            <a:r>
              <a:rPr kumimoji="0" lang="de-DE" sz="2400" b="1" i="0" u="none" strike="noStrike" cap="none" normalizeH="0" baseline="0" dirty="0" smtClean="0">
                <a:ln>
                  <a:noFill/>
                </a:ln>
                <a:solidFill>
                  <a:srgbClr val="000000"/>
                </a:solidFill>
                <a:effectLst/>
                <a:latin typeface="Arial" pitchFamily="34" charset="0"/>
                <a:ea typeface="+mj-ea" charset="0"/>
              </a:rPr>
              <a:t> </a:t>
            </a:r>
            <a:endParaRPr kumimoji="0" lang="de-DE" sz="2400" b="0" i="0" u="none" strike="noStrike" cap="none" normalizeH="0" baseline="0" dirty="0" smtClean="0">
              <a:ln>
                <a:noFill/>
              </a:ln>
              <a:solidFill>
                <a:schemeClr val="tx1"/>
              </a:solidFill>
              <a:effectLst/>
              <a:latin typeface="Arial"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122632977"/>
              </p:ext>
            </p:extLst>
          </p:nvPr>
        </p:nvGraphicFramePr>
        <p:xfrm>
          <a:off x="285720" y="2720326"/>
          <a:ext cx="7858180" cy="4166891"/>
        </p:xfrm>
        <a:graphic>
          <a:graphicData uri="http://schemas.openxmlformats.org/drawingml/2006/table">
            <a:tbl>
              <a:tblPr/>
              <a:tblGrid>
                <a:gridCol w="3567210"/>
                <a:gridCol w="4290970"/>
              </a:tblGrid>
              <a:tr h="4166891">
                <a:tc>
                  <a:txBody>
                    <a:bodyPr/>
                    <a:lstStyle/>
                    <a:p>
                      <a:pPr algn="l">
                        <a:spcAft>
                          <a:spcPts val="0"/>
                        </a:spcAft>
                      </a:pPr>
                      <a:r>
                        <a:rPr lang="de-DE" sz="1200" dirty="0">
                          <a:solidFill>
                            <a:srgbClr val="FFFF00"/>
                          </a:solidFill>
                          <a:latin typeface="Arial"/>
                          <a:ea typeface="Times New Roman"/>
                          <a:cs typeface="Times New Roman"/>
                        </a:rPr>
                        <a:t>´</a:t>
                      </a:r>
                      <a:endParaRPr lang="de-DE" sz="1200" dirty="0">
                        <a:solidFill>
                          <a:srgbClr val="FFFF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de-DE" sz="2000" i="1" dirty="0" smtClean="0">
                          <a:solidFill>
                            <a:srgbClr val="FFFF00"/>
                          </a:solidFill>
                          <a:latin typeface="Arial"/>
                          <a:ea typeface="Times New Roman"/>
                          <a:cs typeface="Times New Roman"/>
                        </a:rPr>
                        <a:t>Mittelbild</a:t>
                      </a:r>
                      <a:r>
                        <a:rPr lang="de-DE" sz="2000" i="1" dirty="0">
                          <a:solidFill>
                            <a:srgbClr val="FFFF00"/>
                          </a:solidFill>
                          <a:latin typeface="Arial"/>
                          <a:ea typeface="Times New Roman"/>
                          <a:cs typeface="Times New Roman"/>
                        </a:rPr>
                        <a:t>: </a:t>
                      </a:r>
                      <a:r>
                        <a:rPr lang="de-DE" sz="2000" dirty="0">
                          <a:solidFill>
                            <a:srgbClr val="FFFF00"/>
                          </a:solidFill>
                          <a:latin typeface="Arial"/>
                          <a:ea typeface="Times New Roman"/>
                          <a:cs typeface="Times New Roman"/>
                        </a:rPr>
                        <a:t>Chronische</a:t>
                      </a:r>
                      <a:r>
                        <a:rPr lang="de-DE" sz="2000" i="1" dirty="0">
                          <a:solidFill>
                            <a:srgbClr val="FFFF00"/>
                          </a:solidFill>
                          <a:latin typeface="Arial"/>
                          <a:ea typeface="Times New Roman"/>
                          <a:cs typeface="Times New Roman"/>
                        </a:rPr>
                        <a:t> </a:t>
                      </a:r>
                      <a:r>
                        <a:rPr lang="de-DE" sz="2000" dirty="0">
                          <a:solidFill>
                            <a:srgbClr val="FFFF00"/>
                          </a:solidFill>
                          <a:latin typeface="Arial"/>
                          <a:ea typeface="Times New Roman"/>
                          <a:cs typeface="Times New Roman"/>
                        </a:rPr>
                        <a:t>Bronchialkatarrhe, blutreinigend, daher verwendet bei Gicht, Rheuma, Hautkrankheiten, Rachitis und Skrofulose mit Abmagerung der Beine</a:t>
                      </a:r>
                      <a:endParaRPr lang="de-DE" sz="2000" dirty="0">
                        <a:solidFill>
                          <a:srgbClr val="FFFF00"/>
                        </a:solidFill>
                        <a:latin typeface="Times New Roman"/>
                        <a:ea typeface="Times New Roman"/>
                        <a:cs typeface="Times New Roman"/>
                      </a:endParaRPr>
                    </a:p>
                    <a:p>
                      <a:pPr algn="l">
                        <a:spcAft>
                          <a:spcPts val="0"/>
                        </a:spcAft>
                      </a:pPr>
                      <a:r>
                        <a:rPr lang="de-DE" sz="2000" i="1" dirty="0">
                          <a:solidFill>
                            <a:srgbClr val="FFFF00"/>
                          </a:solidFill>
                          <a:latin typeface="Arial"/>
                          <a:ea typeface="Times New Roman"/>
                          <a:cs typeface="Times New Roman"/>
                        </a:rPr>
                        <a:t>Anwendung:</a:t>
                      </a:r>
                      <a:r>
                        <a:rPr lang="de-DE" sz="2400" dirty="0">
                          <a:solidFill>
                            <a:srgbClr val="FFFF00"/>
                          </a:solidFill>
                          <a:latin typeface="Arial"/>
                          <a:ea typeface="Times New Roman"/>
                          <a:cs typeface="Times New Roman"/>
                        </a:rPr>
                        <a:t> </a:t>
                      </a:r>
                      <a:r>
                        <a:rPr lang="de-DE" sz="2000" dirty="0">
                          <a:solidFill>
                            <a:srgbClr val="FFFF00"/>
                          </a:solidFill>
                          <a:latin typeface="Arial"/>
                          <a:ea typeface="Times New Roman"/>
                          <a:cs typeface="Times New Roman"/>
                        </a:rPr>
                        <a:t>in Wasser oder auf Zucker 3‑4 mal täglich 10 Tropfen der spagyrischen Essenz</a:t>
                      </a:r>
                      <a:endParaRPr lang="de-DE" sz="2400" dirty="0">
                        <a:solidFill>
                          <a:srgbClr val="FFFF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506" name="Picture 2" descr="Pinus silvestrisa 03"/>
          <p:cNvPicPr>
            <a:picLocks noChangeAspect="1" noChangeArrowheads="1"/>
          </p:cNvPicPr>
          <p:nvPr/>
        </p:nvPicPr>
        <p:blipFill>
          <a:blip r:embed="rId2" cstate="print"/>
          <a:srcRect/>
          <a:stretch>
            <a:fillRect/>
          </a:stretch>
        </p:blipFill>
        <p:spPr bwMode="auto">
          <a:xfrm>
            <a:off x="645765" y="2703188"/>
            <a:ext cx="2583301" cy="342902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3214</Words>
  <Application>Microsoft Macintosh PowerPoint</Application>
  <PresentationFormat>Bildschirmpräsentation (4:3)</PresentationFormat>
  <Paragraphs>573</Paragraphs>
  <Slides>112</Slides>
  <Notes>31</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112</vt:i4>
      </vt:variant>
    </vt:vector>
  </HeadingPairs>
  <TitlesOfParts>
    <vt:vector size="114" baseType="lpstr">
      <vt:lpstr>Office-Design</vt:lpstr>
      <vt:lpstr>Dokument</vt:lpstr>
      <vt:lpstr>PowerPoint-Präsentation</vt:lpstr>
      <vt:lpstr>Die 5 Elemente</vt:lpstr>
      <vt:lpstr>Emotionsmittel</vt:lpstr>
      <vt:lpstr>Spagyrische Herstellung</vt:lpstr>
      <vt:lpstr>Kraft und Energie  durch Ausgleich auf der seelischen Ebene</vt:lpstr>
      <vt:lpstr>Stärkung der „Ich-Kräfte“</vt:lpstr>
      <vt:lpstr>Stärkung der „Ich-Kräfte“</vt:lpstr>
      <vt:lpstr>Kraft und Energie  durch Ausgleich auf der seelischen Ebene</vt:lpstr>
      <vt:lpstr>Das Potenzial der Zimpel Spagyrik</vt:lpstr>
      <vt:lpstr>Kraft und Energie  durch Ausgleich auf der seelischen Ebene</vt:lpstr>
      <vt:lpstr>PowerPoint-Präsentation</vt:lpstr>
      <vt:lpstr>Schüßler – Angst mit Herzstichen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ANGELICA ARCHANGELICA (Engelwurz)</vt:lpstr>
      <vt:lpstr>Angelica archangelica (Engelwurz)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Schüßler – Konzentration auf das Wesentliche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Schüßler – Nervliche Überlastung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Nr. 14 Foeniculum  Hilft bei Einsamkeitsgefühlen, seelischer Erstarrung und zum Einordnen und Verarbeiten von Gefühlen.   verunsichert, heimatlos und einsam durch innere Instabilität und  den Mangel an Geborgenheit und Umsorgt sein</vt:lpstr>
      <vt:lpstr>PowerPoint-Präsentation</vt:lpstr>
      <vt:lpstr>PowerPoint-Präsentation</vt:lpstr>
      <vt:lpstr>PowerPoint-Präsentation</vt:lpstr>
      <vt:lpstr>PowerPoint-Präsentation</vt:lpstr>
      <vt:lpstr>PowerPoint-Präsentation</vt:lpstr>
      <vt:lpstr>PowerPoint-Präsentation</vt:lpstr>
      <vt:lpstr>ABSINTHIUM (Wermut)</vt:lpstr>
      <vt:lpstr>PowerPoint-Präsentation</vt:lpstr>
      <vt:lpstr>PowerPoint-Präsentation</vt:lpstr>
      <vt:lpstr>PowerPoint-Präsentation</vt:lpstr>
      <vt:lpstr>BETLULA ALBA (Birke)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Seelischen Verhärtungen</vt:lpstr>
      <vt:lpstr>PowerPoint-Präsentation</vt:lpstr>
      <vt:lpstr>PowerPoint-Präsentation</vt:lpstr>
      <vt:lpstr>PowerPoint-Präsentation</vt:lpstr>
      <vt:lpstr>PowerPoint-Präsentation</vt:lpstr>
      <vt:lpstr>ANGELICA ARCHANGELICA (Engelwurz)</vt:lpstr>
      <vt:lpstr>Angelica archangelica (Engelwurz)</vt:lpstr>
      <vt:lpstr>PowerPoint-Präsentation</vt:lpstr>
      <vt:lpstr>PowerPoint-Präsentation</vt:lpstr>
      <vt:lpstr>Guten Morgen</vt:lpstr>
      <vt:lpstr>Spagyrische Herstellung</vt:lpstr>
      <vt:lpstr>Beeinflussung der Atmungsintensität lebenden Gewebes durch spagyrische Essenzen</vt:lpstr>
      <vt:lpstr>Gedanken zum Therapieansatz</vt:lpstr>
    </vt:vector>
  </TitlesOfParts>
  <Company>GB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Gerald Bauer</dc:creator>
  <cp:lastModifiedBy>Gerald Bauer</cp:lastModifiedBy>
  <cp:revision>36</cp:revision>
  <dcterms:created xsi:type="dcterms:W3CDTF">2011-09-29T17:16:08Z</dcterms:created>
  <dcterms:modified xsi:type="dcterms:W3CDTF">2014-03-18T11:14:48Z</dcterms:modified>
</cp:coreProperties>
</file>